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444" r:id="rId2"/>
    <p:sldId id="326" r:id="rId3"/>
    <p:sldId id="283" r:id="rId4"/>
    <p:sldId id="355" r:id="rId5"/>
    <p:sldId id="376" r:id="rId6"/>
    <p:sldId id="377" r:id="rId7"/>
    <p:sldId id="378" r:id="rId8"/>
    <p:sldId id="462" r:id="rId9"/>
    <p:sldId id="461" r:id="rId10"/>
    <p:sldId id="431" r:id="rId11"/>
    <p:sldId id="432" r:id="rId12"/>
    <p:sldId id="463" r:id="rId13"/>
    <p:sldId id="464" r:id="rId14"/>
    <p:sldId id="470" r:id="rId15"/>
    <p:sldId id="398" r:id="rId16"/>
    <p:sldId id="416" r:id="rId17"/>
    <p:sldId id="417" r:id="rId18"/>
    <p:sldId id="418" r:id="rId19"/>
    <p:sldId id="419" r:id="rId20"/>
    <p:sldId id="420" r:id="rId21"/>
    <p:sldId id="465" r:id="rId22"/>
    <p:sldId id="408" r:id="rId23"/>
    <p:sldId id="409" r:id="rId24"/>
    <p:sldId id="387" r:id="rId25"/>
    <p:sldId id="403" r:id="rId26"/>
    <p:sldId id="404" r:id="rId27"/>
    <p:sldId id="466" r:id="rId28"/>
    <p:sldId id="405" r:id="rId29"/>
    <p:sldId id="406" r:id="rId30"/>
    <p:sldId id="407" r:id="rId31"/>
    <p:sldId id="469" r:id="rId32"/>
    <p:sldId id="436" r:id="rId33"/>
    <p:sldId id="467" r:id="rId34"/>
    <p:sldId id="433" r:id="rId35"/>
    <p:sldId id="434" r:id="rId36"/>
    <p:sldId id="435" r:id="rId37"/>
    <p:sldId id="437" r:id="rId38"/>
    <p:sldId id="439" r:id="rId39"/>
    <p:sldId id="388" r:id="rId40"/>
    <p:sldId id="423" r:id="rId41"/>
    <p:sldId id="468" r:id="rId42"/>
    <p:sldId id="471" r:id="rId43"/>
    <p:sldId id="422" r:id="rId44"/>
    <p:sldId id="428" r:id="rId45"/>
    <p:sldId id="440" r:id="rId46"/>
    <p:sldId id="441" r:id="rId47"/>
    <p:sldId id="442" r:id="rId48"/>
    <p:sldId id="473" r:id="rId49"/>
    <p:sldId id="474" r:id="rId5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4660"/>
  </p:normalViewPr>
  <p:slideViewPr>
    <p:cSldViewPr snapToGrid="0">
      <p:cViewPr varScale="1">
        <p:scale>
          <a:sx n="109" d="100"/>
          <a:sy n="109" d="100"/>
        </p:scale>
        <p:origin x="154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549DA2-7930-4351-9ECA-DC777FF3BAF2}" type="datetimeFigureOut">
              <a:rPr lang="tr-TR" smtClean="0"/>
              <a:pPr/>
              <a:t>15.02.2021</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81EAC-0122-48FF-9FB9-357066E96965}" type="slidenum">
              <a:rPr lang="tr-TR" smtClean="0"/>
              <a:pPr/>
              <a:t>‹#›</a:t>
            </a:fld>
            <a:endParaRPr lang="tr-TR"/>
          </a:p>
        </p:txBody>
      </p:sp>
    </p:spTree>
    <p:extLst>
      <p:ext uri="{BB962C8B-B14F-4D97-AF65-F5344CB8AC3E}">
        <p14:creationId xmlns:p14="http://schemas.microsoft.com/office/powerpoint/2010/main" val="1584284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F681EAC-0122-48FF-9FB9-357066E96965}" type="slidenum">
              <a:rPr lang="tr-TR" smtClean="0"/>
              <a:pPr/>
              <a:t>10</a:t>
            </a:fld>
            <a:endParaRPr lang="tr-TR"/>
          </a:p>
        </p:txBody>
      </p:sp>
    </p:spTree>
    <p:extLst>
      <p:ext uri="{BB962C8B-B14F-4D97-AF65-F5344CB8AC3E}">
        <p14:creationId xmlns:p14="http://schemas.microsoft.com/office/powerpoint/2010/main" val="2250053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371600" y="1143000"/>
            <a:ext cx="41148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EC9B636-1AE1-4093-B302-82F72BB0308D}" type="slidenum">
              <a:rPr lang="tr-TR" smtClean="0"/>
              <a:pPr/>
              <a:t>47</a:t>
            </a:fld>
            <a:endParaRPr lang="tr-TR"/>
          </a:p>
        </p:txBody>
      </p:sp>
    </p:spTree>
    <p:extLst>
      <p:ext uri="{BB962C8B-B14F-4D97-AF65-F5344CB8AC3E}">
        <p14:creationId xmlns:p14="http://schemas.microsoft.com/office/powerpoint/2010/main" val="694768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10DD6181-96ED-4C3C-8EF3-879E1E867CBC}" type="datetimeFigureOut">
              <a:rPr lang="tr-TR" smtClean="0"/>
              <a:pPr/>
              <a:t>15.02.2021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BCE501A-FBEC-436F-9A73-422FF19295EA}" type="slidenum">
              <a:rPr lang="tr-TR" smtClean="0"/>
              <a:pPr/>
              <a:t>‹#›</a:t>
            </a:fld>
            <a:endParaRPr lang="tr-TR"/>
          </a:p>
        </p:txBody>
      </p:sp>
    </p:spTree>
    <p:extLst>
      <p:ext uri="{BB962C8B-B14F-4D97-AF65-F5344CB8AC3E}">
        <p14:creationId xmlns:p14="http://schemas.microsoft.com/office/powerpoint/2010/main" val="356553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0DD6181-96ED-4C3C-8EF3-879E1E867CBC}" type="datetimeFigureOut">
              <a:rPr lang="tr-TR" smtClean="0"/>
              <a:pPr/>
              <a:t>15.02.2021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BCE501A-FBEC-436F-9A73-422FF19295EA}" type="slidenum">
              <a:rPr lang="tr-TR" smtClean="0"/>
              <a:pPr/>
              <a:t>‹#›</a:t>
            </a:fld>
            <a:endParaRPr lang="tr-TR"/>
          </a:p>
        </p:txBody>
      </p:sp>
    </p:spTree>
    <p:extLst>
      <p:ext uri="{BB962C8B-B14F-4D97-AF65-F5344CB8AC3E}">
        <p14:creationId xmlns:p14="http://schemas.microsoft.com/office/powerpoint/2010/main" val="3951818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0DD6181-96ED-4C3C-8EF3-879E1E867CBC}" type="datetimeFigureOut">
              <a:rPr lang="tr-TR" smtClean="0"/>
              <a:pPr/>
              <a:t>15.02.2021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BCE501A-FBEC-436F-9A73-422FF19295EA}" type="slidenum">
              <a:rPr lang="tr-TR" smtClean="0"/>
              <a:pPr/>
              <a:t>‹#›</a:t>
            </a:fld>
            <a:endParaRPr lang="tr-TR"/>
          </a:p>
        </p:txBody>
      </p:sp>
    </p:spTree>
    <p:extLst>
      <p:ext uri="{BB962C8B-B14F-4D97-AF65-F5344CB8AC3E}">
        <p14:creationId xmlns:p14="http://schemas.microsoft.com/office/powerpoint/2010/main" val="353661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0DD6181-96ED-4C3C-8EF3-879E1E867CBC}" type="datetimeFigureOut">
              <a:rPr lang="tr-TR" smtClean="0"/>
              <a:pPr/>
              <a:t>15.02.2021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BCE501A-FBEC-436F-9A73-422FF19295EA}" type="slidenum">
              <a:rPr lang="tr-TR" smtClean="0"/>
              <a:pPr/>
              <a:t>‹#›</a:t>
            </a:fld>
            <a:endParaRPr lang="tr-TR"/>
          </a:p>
        </p:txBody>
      </p:sp>
    </p:spTree>
    <p:extLst>
      <p:ext uri="{BB962C8B-B14F-4D97-AF65-F5344CB8AC3E}">
        <p14:creationId xmlns:p14="http://schemas.microsoft.com/office/powerpoint/2010/main" val="1725255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10DD6181-96ED-4C3C-8EF3-879E1E867CBC}" type="datetimeFigureOut">
              <a:rPr lang="tr-TR" smtClean="0"/>
              <a:pPr/>
              <a:t>15.02.2021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BCE501A-FBEC-436F-9A73-422FF19295EA}" type="slidenum">
              <a:rPr lang="tr-TR" smtClean="0"/>
              <a:pPr/>
              <a:t>‹#›</a:t>
            </a:fld>
            <a:endParaRPr lang="tr-TR"/>
          </a:p>
        </p:txBody>
      </p:sp>
    </p:spTree>
    <p:extLst>
      <p:ext uri="{BB962C8B-B14F-4D97-AF65-F5344CB8AC3E}">
        <p14:creationId xmlns:p14="http://schemas.microsoft.com/office/powerpoint/2010/main" val="101192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0DD6181-96ED-4C3C-8EF3-879E1E867CBC}" type="datetimeFigureOut">
              <a:rPr lang="tr-TR" smtClean="0"/>
              <a:pPr/>
              <a:t>15.02.2021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BCE501A-FBEC-436F-9A73-422FF19295EA}" type="slidenum">
              <a:rPr lang="tr-TR" smtClean="0"/>
              <a:pPr/>
              <a:t>‹#›</a:t>
            </a:fld>
            <a:endParaRPr lang="tr-TR"/>
          </a:p>
        </p:txBody>
      </p:sp>
    </p:spTree>
    <p:extLst>
      <p:ext uri="{BB962C8B-B14F-4D97-AF65-F5344CB8AC3E}">
        <p14:creationId xmlns:p14="http://schemas.microsoft.com/office/powerpoint/2010/main" val="2350267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0DD6181-96ED-4C3C-8EF3-879E1E867CBC}" type="datetimeFigureOut">
              <a:rPr lang="tr-TR" smtClean="0"/>
              <a:pPr/>
              <a:t>15.02.2021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BCE501A-FBEC-436F-9A73-422FF19295EA}" type="slidenum">
              <a:rPr lang="tr-TR" smtClean="0"/>
              <a:pPr/>
              <a:t>‹#›</a:t>
            </a:fld>
            <a:endParaRPr lang="tr-TR"/>
          </a:p>
        </p:txBody>
      </p:sp>
    </p:spTree>
    <p:extLst>
      <p:ext uri="{BB962C8B-B14F-4D97-AF65-F5344CB8AC3E}">
        <p14:creationId xmlns:p14="http://schemas.microsoft.com/office/powerpoint/2010/main" val="3447890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0DD6181-96ED-4C3C-8EF3-879E1E867CBC}" type="datetimeFigureOut">
              <a:rPr lang="tr-TR" smtClean="0"/>
              <a:pPr/>
              <a:t>15.02.2021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BCE501A-FBEC-436F-9A73-422FF19295EA}" type="slidenum">
              <a:rPr lang="tr-TR" smtClean="0"/>
              <a:pPr/>
              <a:t>‹#›</a:t>
            </a:fld>
            <a:endParaRPr lang="tr-TR"/>
          </a:p>
        </p:txBody>
      </p:sp>
    </p:spTree>
    <p:extLst>
      <p:ext uri="{BB962C8B-B14F-4D97-AF65-F5344CB8AC3E}">
        <p14:creationId xmlns:p14="http://schemas.microsoft.com/office/powerpoint/2010/main" val="368958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0DD6181-96ED-4C3C-8EF3-879E1E867CBC}" type="datetimeFigureOut">
              <a:rPr lang="tr-TR" smtClean="0"/>
              <a:pPr/>
              <a:t>15.02.2021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BCE501A-FBEC-436F-9A73-422FF19295EA}" type="slidenum">
              <a:rPr lang="tr-TR" smtClean="0"/>
              <a:pPr/>
              <a:t>‹#›</a:t>
            </a:fld>
            <a:endParaRPr lang="tr-TR"/>
          </a:p>
        </p:txBody>
      </p:sp>
    </p:spTree>
    <p:extLst>
      <p:ext uri="{BB962C8B-B14F-4D97-AF65-F5344CB8AC3E}">
        <p14:creationId xmlns:p14="http://schemas.microsoft.com/office/powerpoint/2010/main" val="2631153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0DD6181-96ED-4C3C-8EF3-879E1E867CBC}" type="datetimeFigureOut">
              <a:rPr lang="tr-TR" smtClean="0"/>
              <a:pPr/>
              <a:t>15.02.2021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BCE501A-FBEC-436F-9A73-422FF19295EA}" type="slidenum">
              <a:rPr lang="tr-TR" smtClean="0"/>
              <a:pPr/>
              <a:t>‹#›</a:t>
            </a:fld>
            <a:endParaRPr lang="tr-TR"/>
          </a:p>
        </p:txBody>
      </p:sp>
    </p:spTree>
    <p:extLst>
      <p:ext uri="{BB962C8B-B14F-4D97-AF65-F5344CB8AC3E}">
        <p14:creationId xmlns:p14="http://schemas.microsoft.com/office/powerpoint/2010/main" val="2453506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0DD6181-96ED-4C3C-8EF3-879E1E867CBC}" type="datetimeFigureOut">
              <a:rPr lang="tr-TR" smtClean="0"/>
              <a:pPr/>
              <a:t>15.02.2021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BCE501A-FBEC-436F-9A73-422FF19295EA}" type="slidenum">
              <a:rPr lang="tr-TR" smtClean="0"/>
              <a:pPr/>
              <a:t>‹#›</a:t>
            </a:fld>
            <a:endParaRPr lang="tr-TR"/>
          </a:p>
        </p:txBody>
      </p:sp>
    </p:spTree>
    <p:extLst>
      <p:ext uri="{BB962C8B-B14F-4D97-AF65-F5344CB8AC3E}">
        <p14:creationId xmlns:p14="http://schemas.microsoft.com/office/powerpoint/2010/main" val="433022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D6181-96ED-4C3C-8EF3-879E1E867CBC}" type="datetimeFigureOut">
              <a:rPr lang="tr-TR" smtClean="0"/>
              <a:pPr/>
              <a:t>15.02.2021</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E501A-FBEC-436F-9A73-422FF19295EA}" type="slidenum">
              <a:rPr lang="tr-TR" smtClean="0"/>
              <a:pPr/>
              <a:t>‹#›</a:t>
            </a:fld>
            <a:endParaRPr lang="tr-TR"/>
          </a:p>
        </p:txBody>
      </p:sp>
    </p:spTree>
    <p:extLst>
      <p:ext uri="{BB962C8B-B14F-4D97-AF65-F5344CB8AC3E}">
        <p14:creationId xmlns:p14="http://schemas.microsoft.com/office/powerpoint/2010/main" val="473648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94226" y="2737190"/>
            <a:ext cx="7886700" cy="1879036"/>
          </a:xfrm>
        </p:spPr>
        <p:txBody>
          <a:bodyPr>
            <a:normAutofit fontScale="90000"/>
          </a:bodyPr>
          <a:lstStyle/>
          <a:p>
            <a:pPr algn="ctr"/>
            <a:r>
              <a:rPr lang="tr-TR" b="1" dirty="0" smtClean="0">
                <a:latin typeface="Arial" panose="020B0604020202020204" pitchFamily="34" charset="0"/>
                <a:cs typeface="Arial" panose="020B0604020202020204" pitchFamily="34" charset="0"/>
              </a:rPr>
              <a:t/>
            </a:r>
            <a:br>
              <a:rPr lang="tr-TR" b="1" dirty="0" smtClean="0">
                <a:latin typeface="Arial" panose="020B0604020202020204" pitchFamily="34" charset="0"/>
                <a:cs typeface="Arial" panose="020B0604020202020204" pitchFamily="34" charset="0"/>
              </a:rPr>
            </a:br>
            <a:r>
              <a:rPr lang="tr-TR" b="1" dirty="0">
                <a:latin typeface="Arial" panose="020B0604020202020204" pitchFamily="34" charset="0"/>
                <a:cs typeface="Arial" panose="020B0604020202020204" pitchFamily="34" charset="0"/>
              </a:rPr>
              <a:t/>
            </a:r>
            <a:br>
              <a:rPr lang="tr-TR" b="1" dirty="0">
                <a:latin typeface="Arial" panose="020B0604020202020204" pitchFamily="34" charset="0"/>
                <a:cs typeface="Arial" panose="020B0604020202020204" pitchFamily="34" charset="0"/>
              </a:rPr>
            </a:br>
            <a:r>
              <a:rPr lang="tr-TR" b="1" dirty="0" smtClean="0">
                <a:latin typeface="Arial" panose="020B0604020202020204" pitchFamily="34" charset="0"/>
                <a:cs typeface="Arial" panose="020B0604020202020204" pitchFamily="34" charset="0"/>
              </a:rPr>
              <a:t>KOLLUK GÖZETİM İLE İLGİLİ HUKUKİ DÜZENLEMELER</a:t>
            </a:r>
            <a:endParaRPr lang="tr-TR" b="1" dirty="0">
              <a:latin typeface="Arial" panose="020B0604020202020204" pitchFamily="34" charset="0"/>
              <a:cs typeface="Arial" panose="020B0604020202020204" pitchFamily="34" charset="0"/>
            </a:endParaRPr>
          </a:p>
        </p:txBody>
      </p:sp>
      <p:sp>
        <p:nvSpPr>
          <p:cNvPr id="3" name="Metin Yer Tutucusu 2"/>
          <p:cNvSpPr>
            <a:spLocks noGrp="1"/>
          </p:cNvSpPr>
          <p:nvPr>
            <p:ph type="body" idx="1"/>
          </p:nvPr>
        </p:nvSpPr>
        <p:spPr>
          <a:xfrm>
            <a:off x="596592" y="3866133"/>
            <a:ext cx="7886700" cy="1500187"/>
          </a:xfrm>
        </p:spPr>
        <p:txBody>
          <a:bodyPr>
            <a:noAutofit/>
          </a:bodyPr>
          <a:lstStyle/>
          <a:p>
            <a:pPr algn="ctr"/>
            <a:r>
              <a:rPr lang="tr-TR" sz="2800" dirty="0" smtClean="0"/>
              <a:t>								</a:t>
            </a:r>
          </a:p>
          <a:p>
            <a:pPr algn="ctr"/>
            <a:endParaRPr lang="tr-TR" sz="2800" b="1" dirty="0" smtClean="0">
              <a:solidFill>
                <a:schemeClr val="tx1"/>
              </a:solidFill>
              <a:latin typeface="Arial" panose="020B0604020202020204" pitchFamily="34" charset="0"/>
              <a:cs typeface="Arial" panose="020B0604020202020204" pitchFamily="34" charset="0"/>
            </a:endParaRPr>
          </a:p>
          <a:p>
            <a:pPr algn="ctr"/>
            <a:endParaRPr lang="tr-TR" sz="2800" b="1" dirty="0" smtClean="0">
              <a:solidFill>
                <a:schemeClr val="tx1"/>
              </a:solidFill>
              <a:latin typeface="Arial" panose="020B0604020202020204" pitchFamily="34" charset="0"/>
              <a:cs typeface="Arial" panose="020B0604020202020204" pitchFamily="34" charset="0"/>
            </a:endParaRPr>
          </a:p>
        </p:txBody>
      </p:sp>
      <p:pic>
        <p:nvPicPr>
          <p:cNvPr id="5" name="Resim 4"/>
          <p:cNvPicPr/>
          <p:nvPr/>
        </p:nvPicPr>
        <p:blipFill>
          <a:blip r:embed="rId2" cstate="print">
            <a:extLst>
              <a:ext uri="{28A0092B-C50C-407E-A947-70E740481C1C}">
                <a14:useLocalDpi xmlns:a14="http://schemas.microsoft.com/office/drawing/2010/main" val="0"/>
              </a:ext>
            </a:extLst>
          </a:blip>
          <a:stretch>
            <a:fillRect/>
          </a:stretch>
        </p:blipFill>
        <p:spPr>
          <a:xfrm>
            <a:off x="7446281" y="140649"/>
            <a:ext cx="1611630" cy="955929"/>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4282905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ctrTitle"/>
          </p:nvPr>
        </p:nvSpPr>
        <p:spPr>
          <a:xfrm>
            <a:off x="589085" y="2077091"/>
            <a:ext cx="8009792" cy="3744736"/>
          </a:xfrm>
        </p:spPr>
        <p:txBody>
          <a:bodyPr>
            <a:normAutofit fontScale="90000"/>
          </a:bodyPr>
          <a:lstStyle/>
          <a:p>
            <a:r>
              <a:rPr lang="tr-TR" sz="2700" dirty="0" smtClean="0">
                <a:latin typeface="Arial" panose="020B0604020202020204" pitchFamily="34" charset="0"/>
                <a:cs typeface="Arial" panose="020B0604020202020204" pitchFamily="34" charset="0"/>
              </a:rPr>
              <a:t>-Bakanlığımız </a:t>
            </a:r>
            <a:r>
              <a:rPr lang="tr-TR" sz="2700" dirty="0">
                <a:latin typeface="Arial" panose="020B0604020202020204" pitchFamily="34" charset="0"/>
                <a:cs typeface="Arial" panose="020B0604020202020204" pitchFamily="34" charset="0"/>
              </a:rPr>
              <a:t>merkez ve taşra teşkilatlarında, kolluk şikayetleri ile ilgili </a:t>
            </a:r>
            <a:r>
              <a:rPr lang="tr-TR" sz="2700" dirty="0" smtClean="0">
                <a:latin typeface="Arial" panose="020B0604020202020204" pitchFamily="34" charset="0"/>
                <a:cs typeface="Arial" panose="020B0604020202020204" pitchFamily="34" charset="0"/>
              </a:rPr>
              <a:t>bürolar </a:t>
            </a:r>
            <a:r>
              <a:rPr lang="tr-TR" sz="2700" dirty="0">
                <a:latin typeface="Arial" panose="020B0604020202020204" pitchFamily="34" charset="0"/>
                <a:cs typeface="Arial" panose="020B0604020202020204" pitchFamily="34" charset="0"/>
              </a:rPr>
              <a:t>oluşturulur</a:t>
            </a:r>
            <a:r>
              <a:rPr lang="tr-TR" sz="2700" dirty="0" smtClean="0">
                <a:latin typeface="Arial" panose="020B0604020202020204" pitchFamily="34" charset="0"/>
                <a:cs typeface="Arial" panose="020B0604020202020204" pitchFamily="34" charset="0"/>
              </a:rPr>
              <a:t>.</a:t>
            </a:r>
            <a:br>
              <a:rPr lang="tr-TR" sz="2700" dirty="0" smtClean="0">
                <a:latin typeface="Arial" panose="020B0604020202020204" pitchFamily="34" charset="0"/>
                <a:cs typeface="Arial" panose="020B0604020202020204" pitchFamily="34" charset="0"/>
              </a:rPr>
            </a:br>
            <a:r>
              <a:rPr lang="tr-TR" sz="2700" dirty="0" smtClean="0">
                <a:latin typeface="Arial" panose="020B0604020202020204" pitchFamily="34" charset="0"/>
                <a:cs typeface="Arial" panose="020B0604020202020204" pitchFamily="34" charset="0"/>
              </a:rPr>
              <a:t/>
            </a:r>
            <a:br>
              <a:rPr lang="tr-TR" sz="2700" dirty="0" smtClean="0">
                <a:latin typeface="Arial" panose="020B0604020202020204" pitchFamily="34" charset="0"/>
                <a:cs typeface="Arial" panose="020B0604020202020204" pitchFamily="34" charset="0"/>
              </a:rPr>
            </a:br>
            <a:r>
              <a:rPr lang="tr-TR" sz="2700" dirty="0" smtClean="0">
                <a:latin typeface="Arial" panose="020B0604020202020204" pitchFamily="34" charset="0"/>
                <a:cs typeface="Arial" panose="020B0604020202020204" pitchFamily="34" charset="0"/>
              </a:rPr>
              <a:t>Yönetmeliğin 70/3 maddesi </a:t>
            </a:r>
            <a:r>
              <a:rPr lang="tr-TR" sz="2800" dirty="0" smtClean="0"/>
              <a:t> </a:t>
            </a:r>
            <a:r>
              <a:rPr lang="tr-TR" sz="2800" dirty="0">
                <a:solidFill>
                  <a:srgbClr val="FF0000"/>
                </a:solidFill>
              </a:rPr>
              <a:t>Merkezi kayıt sisteminin</a:t>
            </a:r>
            <a:br>
              <a:rPr lang="tr-TR" sz="2800" dirty="0">
                <a:solidFill>
                  <a:srgbClr val="FF0000"/>
                </a:solidFill>
              </a:rPr>
            </a:br>
            <a:r>
              <a:rPr lang="tr-TR" sz="2800" dirty="0">
                <a:solidFill>
                  <a:srgbClr val="FF0000"/>
                </a:solidFill>
              </a:rPr>
              <a:t>mevzuata uygun olarak yürütülmesinden illerde </a:t>
            </a:r>
            <a:r>
              <a:rPr lang="tr-TR" sz="2800" dirty="0" smtClean="0">
                <a:solidFill>
                  <a:srgbClr val="FF0000"/>
                </a:solidFill>
              </a:rPr>
              <a:t>Vali</a:t>
            </a:r>
            <a:r>
              <a:rPr lang="tr-TR" sz="2800" dirty="0">
                <a:solidFill>
                  <a:srgbClr val="FF0000"/>
                </a:solidFill>
              </a:rPr>
              <a:t>, ilçelerde </a:t>
            </a:r>
            <a:r>
              <a:rPr lang="tr-TR" sz="2800" dirty="0" smtClean="0">
                <a:solidFill>
                  <a:srgbClr val="FF0000"/>
                </a:solidFill>
              </a:rPr>
              <a:t>Kaymakam</a:t>
            </a:r>
            <a:r>
              <a:rPr lang="tr-TR" sz="2800" dirty="0">
                <a:solidFill>
                  <a:srgbClr val="FF0000"/>
                </a:solidFill>
              </a:rPr>
              <a:t>, bağlı kuruluşlarda</a:t>
            </a:r>
            <a:br>
              <a:rPr lang="tr-TR" sz="2800" dirty="0">
                <a:solidFill>
                  <a:srgbClr val="FF0000"/>
                </a:solidFill>
              </a:rPr>
            </a:br>
            <a:r>
              <a:rPr lang="tr-TR" sz="2800" dirty="0">
                <a:solidFill>
                  <a:srgbClr val="FF0000"/>
                </a:solidFill>
              </a:rPr>
              <a:t>ise kuruluşun en üst amiri sorumludur. </a:t>
            </a:r>
            <a:r>
              <a:rPr lang="tr-TR" sz="2800" dirty="0" smtClean="0">
                <a:solidFill>
                  <a:srgbClr val="FF0000"/>
                </a:solidFill>
              </a:rPr>
              <a:t>… </a:t>
            </a:r>
            <a:r>
              <a:rPr lang="tr-TR" sz="2700" dirty="0" smtClean="0">
                <a:latin typeface="Arial" panose="020B0604020202020204" pitchFamily="34" charset="0"/>
                <a:cs typeface="Arial" panose="020B0604020202020204" pitchFamily="34" charset="0"/>
              </a:rPr>
              <a:t>hükmü</a:t>
            </a:r>
            <a:r>
              <a:rPr lang="tr-TR" sz="2800" dirty="0" smtClean="0"/>
              <a:t> </a:t>
            </a:r>
            <a:r>
              <a:rPr lang="tr-TR" sz="2700" dirty="0" smtClean="0">
                <a:latin typeface="Arial" panose="020B0604020202020204" pitchFamily="34" charset="0"/>
                <a:cs typeface="Arial" panose="020B0604020202020204" pitchFamily="34" charset="0"/>
              </a:rPr>
              <a:t>gereğince;</a:t>
            </a:r>
            <a:br>
              <a:rPr lang="tr-TR" sz="2700" dirty="0" smtClean="0">
                <a:latin typeface="Arial" panose="020B0604020202020204" pitchFamily="34" charset="0"/>
                <a:cs typeface="Arial" panose="020B0604020202020204" pitchFamily="34" charset="0"/>
              </a:rPr>
            </a:br>
            <a:r>
              <a:rPr lang="tr-TR" sz="2700" dirty="0" smtClean="0">
                <a:latin typeface="Arial" panose="020B0604020202020204" pitchFamily="34" charset="0"/>
                <a:cs typeface="Arial" panose="020B0604020202020204" pitchFamily="34" charset="0"/>
              </a:rPr>
              <a:t/>
            </a:r>
            <a:br>
              <a:rPr lang="tr-TR" sz="2700" dirty="0" smtClean="0">
                <a:latin typeface="Arial" panose="020B0604020202020204" pitchFamily="34" charset="0"/>
                <a:cs typeface="Arial" panose="020B0604020202020204" pitchFamily="34" charset="0"/>
              </a:rPr>
            </a:br>
            <a:r>
              <a:rPr lang="tr-TR" sz="2700" dirty="0" smtClean="0">
                <a:latin typeface="Arial" panose="020B0604020202020204" pitchFamily="34" charset="0"/>
                <a:cs typeface="Arial" panose="020B0604020202020204" pitchFamily="34" charset="0"/>
              </a:rPr>
              <a:t>Büroların oluşturulmasında ve personel </a:t>
            </a:r>
            <a:r>
              <a:rPr lang="tr-TR" sz="2700" dirty="0" smtClean="0">
                <a:latin typeface="Arial" panose="020B0604020202020204" pitchFamily="34" charset="0"/>
                <a:cs typeface="Arial" panose="020B0604020202020204" pitchFamily="34" charset="0"/>
              </a:rPr>
              <a:t>görevlendirilmesi/yetkilendirilmesinde </a:t>
            </a:r>
            <a:r>
              <a:rPr lang="tr-TR" sz="2700" dirty="0" smtClean="0">
                <a:latin typeface="Arial" panose="020B0604020202020204" pitchFamily="34" charset="0"/>
                <a:cs typeface="Arial" panose="020B0604020202020204" pitchFamily="34" charset="0"/>
              </a:rPr>
              <a:t>Mülki Amir oluru alınması sağlanmalıdır.</a:t>
            </a:r>
            <a:br>
              <a:rPr lang="tr-TR" sz="2700" dirty="0" smtClean="0">
                <a:latin typeface="Arial" panose="020B0604020202020204" pitchFamily="34" charset="0"/>
                <a:cs typeface="Arial" panose="020B0604020202020204" pitchFamily="34" charset="0"/>
              </a:rPr>
            </a:br>
            <a:r>
              <a:rPr lang="tr-TR" sz="2700" dirty="0" smtClean="0">
                <a:latin typeface="Arial" panose="020B0604020202020204" pitchFamily="34" charset="0"/>
                <a:cs typeface="Arial" panose="020B0604020202020204" pitchFamily="34" charset="0"/>
              </a:rPr>
              <a:t>Personelin güvenlik soruşturması yapılmış olmalıdır.</a:t>
            </a:r>
            <a:endParaRPr lang="tr-TR" sz="2700" dirty="0">
              <a:latin typeface="Arial" panose="020B0604020202020204" pitchFamily="34" charset="0"/>
              <a:cs typeface="Arial" panose="020B0604020202020204" pitchFamily="34" charset="0"/>
            </a:endParaRPr>
          </a:p>
        </p:txBody>
      </p:sp>
      <p:pic>
        <p:nvPicPr>
          <p:cNvPr id="9" name="Resim 8"/>
          <p:cNvPicPr/>
          <p:nvPr/>
        </p:nvPicPr>
        <p:blipFill>
          <a:blip r:embed="rId3"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
        <p:nvSpPr>
          <p:cNvPr id="10" name="Dikdörtgen 9"/>
          <p:cNvSpPr/>
          <p:nvPr/>
        </p:nvSpPr>
        <p:spPr>
          <a:xfrm>
            <a:off x="1118809" y="123888"/>
            <a:ext cx="6350081" cy="2031325"/>
          </a:xfrm>
          <a:prstGeom prst="rect">
            <a:avLst/>
          </a:prstGeom>
        </p:spPr>
        <p:txBody>
          <a:bodyPr wrap="square">
            <a:spAutoFit/>
          </a:bodyPr>
          <a:lstStyle/>
          <a:p>
            <a:pPr algn="ctr"/>
            <a:r>
              <a:rPr lang="tr-TR" sz="3200" b="1" dirty="0" smtClean="0"/>
              <a:t>KOLLUK TEŞKİLATLARI ŞİKAYET BÜROLARI</a:t>
            </a:r>
          </a:p>
          <a:p>
            <a:pPr algn="ctr"/>
            <a:r>
              <a:rPr lang="tr-TR" sz="3200" b="1" dirty="0" smtClean="0"/>
              <a:t/>
            </a:r>
            <a:br>
              <a:rPr lang="tr-TR" sz="3200" b="1" dirty="0" smtClean="0"/>
            </a:br>
            <a:endParaRPr lang="tr-TR" sz="3000"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635363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ctrTitle"/>
          </p:nvPr>
        </p:nvSpPr>
        <p:spPr>
          <a:xfrm>
            <a:off x="451997" y="2215167"/>
            <a:ext cx="8221924" cy="2064741"/>
          </a:xfrm>
        </p:spPr>
        <p:txBody>
          <a:bodyPr>
            <a:noAutofit/>
          </a:bodyPr>
          <a:lstStyle/>
          <a:p>
            <a:pPr algn="l" fontAlgn="base"/>
            <a:r>
              <a:rPr lang="tr-TR" sz="2000" dirty="0" smtClean="0"/>
              <a:t>GÖREVLERİ;</a:t>
            </a:r>
            <a:br>
              <a:rPr lang="tr-TR" sz="2000" dirty="0" smtClean="0"/>
            </a:br>
            <a:r>
              <a:rPr lang="tr-TR" sz="2000" dirty="0" smtClean="0"/>
              <a:t>a) İhbar ve şikayetlerin merkezi kayıt sistemine kaydını yapmak.</a:t>
            </a:r>
            <a:br>
              <a:rPr lang="tr-TR" sz="2000" dirty="0" smtClean="0"/>
            </a:br>
            <a:r>
              <a:rPr lang="tr-TR" sz="2000" dirty="0" smtClean="0"/>
              <a:t>b) Kanun kapsamında Komisyon ile ilgili yazışmaları yürütmek.</a:t>
            </a:r>
            <a:br>
              <a:rPr lang="tr-TR" sz="2000" dirty="0" smtClean="0"/>
            </a:br>
            <a:r>
              <a:rPr lang="tr-TR" sz="2000" dirty="0" smtClean="0"/>
              <a:t>c) ihbar ve şikayetlerle ilgili yazışmaların kaydı, takibi, ilgili birimlere sevk edilmesi ve diğer işlemleri yapmak.</a:t>
            </a:r>
            <a:br>
              <a:rPr lang="tr-TR" sz="2000" dirty="0" smtClean="0"/>
            </a:br>
            <a:r>
              <a:rPr lang="tr-TR" sz="2000" dirty="0" smtClean="0"/>
              <a:t/>
            </a:r>
            <a:br>
              <a:rPr lang="tr-TR" sz="2000" dirty="0" smtClean="0"/>
            </a:br>
            <a:r>
              <a:rPr lang="tr-TR" sz="2000" dirty="0" smtClean="0"/>
              <a:t>Kolluk şikayet bürolarına kolluk görevlisi görevlendirilemez. </a:t>
            </a:r>
            <a:endParaRPr lang="tr-TR" sz="2000" dirty="0">
              <a:latin typeface="Arial" panose="020B0604020202020204" pitchFamily="34" charset="0"/>
              <a:cs typeface="Arial" panose="020B0604020202020204" pitchFamily="34" charset="0"/>
            </a:endParaRPr>
          </a:p>
        </p:txBody>
      </p:sp>
      <p:pic>
        <p:nvPicPr>
          <p:cNvPr id="9" name="Resim 8"/>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
        <p:nvSpPr>
          <p:cNvPr id="10" name="Dikdörtgen 9"/>
          <p:cNvSpPr/>
          <p:nvPr/>
        </p:nvSpPr>
        <p:spPr>
          <a:xfrm>
            <a:off x="994285" y="518894"/>
            <a:ext cx="6350081" cy="1077218"/>
          </a:xfrm>
          <a:prstGeom prst="rect">
            <a:avLst/>
          </a:prstGeom>
        </p:spPr>
        <p:txBody>
          <a:bodyPr wrap="square">
            <a:spAutoFit/>
          </a:bodyPr>
          <a:lstStyle/>
          <a:p>
            <a:pPr algn="ctr"/>
            <a:r>
              <a:rPr lang="tr-TR" sz="3200" b="1" dirty="0" smtClean="0"/>
              <a:t>KOLLUK TEŞKİLATLARI ŞİKAYET BÜROLARI</a:t>
            </a:r>
            <a:endParaRPr lang="tr-TR" sz="3000"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1686752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Mevzuatta da belirtildiği üzere Kolluk Gözetime ilişkin iş ve işlem aşamalarının Mülki Amir talimatı doğrultusunda yürütülmesi gerekmektedir.</a:t>
            </a:r>
          </a:p>
          <a:p>
            <a:r>
              <a:rPr lang="tr-TR" dirty="0" smtClean="0"/>
              <a:t>Bu nedenle, muhakkik görevlendirme aşamasında ve işlemlerin tamamlanma sürecinde Mülki Amir onayı ile işlem yapılması önem arz etmektedir.</a:t>
            </a:r>
          </a:p>
          <a:p>
            <a:pPr marL="0" indent="0">
              <a:buNone/>
            </a:pP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pic>
        <p:nvPicPr>
          <p:cNvPr id="5" name="Resim 4"/>
          <p:cNvPicPr/>
          <p:nvPr/>
        </p:nvPicPr>
        <p:blipFill>
          <a:blip r:embed="rId3"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Tree>
    <p:extLst>
      <p:ext uri="{BB962C8B-B14F-4D97-AF65-F5344CB8AC3E}">
        <p14:creationId xmlns:p14="http://schemas.microsoft.com/office/powerpoint/2010/main" val="981165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cstate="print"/>
          <a:srcRect l="34770" t="15429" r="12151" b="22134"/>
          <a:stretch/>
        </p:blipFill>
        <p:spPr>
          <a:xfrm>
            <a:off x="1099038" y="1261669"/>
            <a:ext cx="7312779" cy="4866569"/>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pic>
        <p:nvPicPr>
          <p:cNvPr id="6" name="Resim 5"/>
          <p:cNvPicPr/>
          <p:nvPr/>
        </p:nvPicPr>
        <p:blipFill>
          <a:blip r:embed="rId4"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Tree>
    <p:extLst>
      <p:ext uri="{BB962C8B-B14F-4D97-AF65-F5344CB8AC3E}">
        <p14:creationId xmlns:p14="http://schemas.microsoft.com/office/powerpoint/2010/main" val="2820750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28650" y="1825625"/>
            <a:ext cx="8515350" cy="4351338"/>
          </a:xfrm>
        </p:spPr>
        <p:txBody>
          <a:bodyPr/>
          <a:lstStyle/>
          <a:p>
            <a:r>
              <a:rPr lang="tr-TR" dirty="0" smtClean="0"/>
              <a:t>Sözlü ve yazılı başvurularda ;</a:t>
            </a:r>
          </a:p>
          <a:p>
            <a:pPr>
              <a:buNone/>
            </a:pPr>
            <a:r>
              <a:rPr lang="tr-TR" dirty="0" smtClean="0">
                <a:solidFill>
                  <a:srgbClr val="FF0000"/>
                </a:solidFill>
              </a:rPr>
              <a:t>YÖNERGE(md20) </a:t>
            </a:r>
            <a:r>
              <a:rPr lang="tr-TR" dirty="0" smtClean="0"/>
              <a:t>ekindeki form örnekleri kullanılır…</a:t>
            </a:r>
          </a:p>
          <a:p>
            <a:pPr>
              <a:buNone/>
            </a:pPr>
            <a:endParaRPr lang="tr-TR" dirty="0" smtClean="0"/>
          </a:p>
          <a:p>
            <a:r>
              <a:rPr lang="tr-TR" dirty="0" smtClean="0"/>
              <a:t>Formları çıktı halinde veya bilgisayarınızda hazır bulundurulması </a:t>
            </a:r>
            <a:r>
              <a:rPr lang="tr-TR" dirty="0" smtClean="0"/>
              <a:t>sağlanmalıdır.</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pic>
        <p:nvPicPr>
          <p:cNvPr id="5" name="Resim 4"/>
          <p:cNvPicPr/>
          <p:nvPr/>
        </p:nvPicPr>
        <p:blipFill>
          <a:blip r:embed="rId3"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ctrTitle"/>
          </p:nvPr>
        </p:nvSpPr>
        <p:spPr>
          <a:xfrm>
            <a:off x="283335" y="2680338"/>
            <a:ext cx="8860665" cy="3787263"/>
          </a:xfrm>
        </p:spPr>
        <p:txBody>
          <a:bodyPr>
            <a:normAutofit fontScale="90000"/>
          </a:bodyPr>
          <a:lstStyle/>
          <a:p>
            <a:pPr algn="l">
              <a:lnSpc>
                <a:spcPct val="150000"/>
              </a:lnSpc>
            </a:pPr>
            <a:r>
              <a:rPr lang="tr-TR" sz="2800" dirty="0" smtClean="0">
                <a:latin typeface="Arial" panose="020B0604020202020204" pitchFamily="34" charset="0"/>
                <a:cs typeface="Arial" panose="020B0604020202020204" pitchFamily="34" charset="0"/>
              </a:rPr>
              <a:t>- </a:t>
            </a:r>
            <a:r>
              <a:rPr lang="tr-TR" sz="3300" dirty="0" smtClean="0">
                <a:latin typeface="Arial" panose="020B0604020202020204" pitchFamily="34" charset="0"/>
                <a:cs typeface="Arial" panose="020B0604020202020204" pitchFamily="34" charset="0"/>
              </a:rPr>
              <a:t>Herkesin (Türk –Yabancı)</a:t>
            </a:r>
            <a:r>
              <a:rPr lang="tr-TR" sz="2800" dirty="0" smtClean="0">
                <a:latin typeface="Arial" panose="020B0604020202020204" pitchFamily="34" charset="0"/>
                <a:cs typeface="Arial" panose="020B0604020202020204" pitchFamily="34" charset="0"/>
              </a:rPr>
              <a:t/>
            </a:r>
            <a:br>
              <a:rPr lang="tr-TR" sz="2800" dirty="0" smtClean="0">
                <a:latin typeface="Arial" panose="020B0604020202020204" pitchFamily="34" charset="0"/>
                <a:cs typeface="Arial" panose="020B0604020202020204" pitchFamily="34" charset="0"/>
              </a:rPr>
            </a:br>
            <a:r>
              <a:rPr lang="tr-TR" sz="2800" dirty="0" smtClean="0">
                <a:latin typeface="Arial" panose="020B0604020202020204" pitchFamily="34" charset="0"/>
                <a:cs typeface="Arial" panose="020B0604020202020204" pitchFamily="34" charset="0"/>
              </a:rPr>
              <a:t>- Hak </a:t>
            </a:r>
            <a:r>
              <a:rPr lang="tr-TR" sz="2800" dirty="0">
                <a:latin typeface="Arial" panose="020B0604020202020204" pitchFamily="34" charset="0"/>
                <a:cs typeface="Arial" panose="020B0604020202020204" pitchFamily="34" charset="0"/>
              </a:rPr>
              <a:t>arama hürriyeti kapsamında ihbar ve </a:t>
            </a:r>
            <a:r>
              <a:rPr lang="tr-TR" sz="2800" dirty="0" smtClean="0">
                <a:latin typeface="Arial" panose="020B0604020202020204" pitchFamily="34" charset="0"/>
                <a:cs typeface="Arial" panose="020B0604020202020204" pitchFamily="34" charset="0"/>
              </a:rPr>
              <a:t>şikayet </a:t>
            </a:r>
            <a:r>
              <a:rPr lang="tr-TR" sz="2800" dirty="0">
                <a:latin typeface="Arial" panose="020B0604020202020204" pitchFamily="34" charset="0"/>
                <a:cs typeface="Arial" panose="020B0604020202020204" pitchFamily="34" charset="0"/>
              </a:rPr>
              <a:t>hakkı</a:t>
            </a:r>
            <a:br>
              <a:rPr lang="tr-TR" sz="2800" dirty="0">
                <a:latin typeface="Arial" panose="020B0604020202020204" pitchFamily="34" charset="0"/>
                <a:cs typeface="Arial" panose="020B0604020202020204" pitchFamily="34" charset="0"/>
              </a:rPr>
            </a:br>
            <a:r>
              <a:rPr lang="tr-TR" sz="2800" dirty="0">
                <a:latin typeface="Arial" panose="020B0604020202020204" pitchFamily="34" charset="0"/>
                <a:cs typeface="Arial" panose="020B0604020202020204" pitchFamily="34" charset="0"/>
              </a:rPr>
              <a:t>- Tutum ve </a:t>
            </a:r>
            <a:r>
              <a:rPr lang="tr-TR" sz="2800" dirty="0" smtClean="0">
                <a:latin typeface="Arial" panose="020B0604020202020204" pitchFamily="34" charset="0"/>
                <a:cs typeface="Arial" panose="020B0604020202020204" pitchFamily="34" charset="0"/>
              </a:rPr>
              <a:t>davranışlar </a:t>
            </a:r>
            <a:r>
              <a:rPr lang="tr-TR" sz="2800" dirty="0">
                <a:latin typeface="Arial" panose="020B0604020202020204" pitchFamily="34" charset="0"/>
                <a:cs typeface="Arial" panose="020B0604020202020204" pitchFamily="34" charset="0"/>
              </a:rPr>
              <a:t>ile ilgili memnuniyet </a:t>
            </a:r>
            <a:r>
              <a:rPr lang="tr-TR" sz="2800" dirty="0" smtClean="0">
                <a:latin typeface="Arial" panose="020B0604020202020204" pitchFamily="34" charset="0"/>
                <a:cs typeface="Arial" panose="020B0604020202020204" pitchFamily="34" charset="0"/>
              </a:rPr>
              <a:t>bildirme hakkı bulunmaktadır</a:t>
            </a:r>
            <a:br>
              <a:rPr lang="tr-TR" sz="2800" dirty="0" smtClean="0">
                <a:latin typeface="Arial" panose="020B0604020202020204" pitchFamily="34" charset="0"/>
                <a:cs typeface="Arial" panose="020B0604020202020204" pitchFamily="34" charset="0"/>
              </a:rPr>
            </a:br>
            <a:r>
              <a:rPr lang="tr-TR" sz="2800" dirty="0" smtClean="0">
                <a:latin typeface="Arial" panose="020B0604020202020204" pitchFamily="34" charset="0"/>
                <a:cs typeface="Arial" panose="020B0604020202020204" pitchFamily="34" charset="0"/>
              </a:rPr>
              <a:t> - </a:t>
            </a:r>
            <a:r>
              <a:rPr lang="tr-TR" sz="2800" dirty="0">
                <a:latin typeface="Arial" panose="020B0604020202020204" pitchFamily="34" charset="0"/>
                <a:cs typeface="Arial" panose="020B0604020202020204" pitchFamily="34" charset="0"/>
              </a:rPr>
              <a:t>Kanuni temsilci </a:t>
            </a:r>
            <a:r>
              <a:rPr lang="tr-TR" sz="1800" dirty="0" smtClean="0">
                <a:latin typeface="Arial" panose="020B0604020202020204" pitchFamily="34" charset="0"/>
                <a:cs typeface="Arial" panose="020B0604020202020204" pitchFamily="34" charset="0"/>
              </a:rPr>
              <a:t>(Türk Medeni Kanunu gereğince)</a:t>
            </a:r>
            <a:r>
              <a:rPr lang="tr-TR" sz="2800" dirty="0" smtClean="0">
                <a:latin typeface="Arial" panose="020B0604020202020204" pitchFamily="34" charset="0"/>
                <a:cs typeface="Arial" panose="020B0604020202020204" pitchFamily="34" charset="0"/>
              </a:rPr>
              <a:t> veya </a:t>
            </a:r>
            <a:r>
              <a:rPr lang="tr-TR" sz="2800" dirty="0">
                <a:latin typeface="Arial" panose="020B0604020202020204" pitchFamily="34" charset="0"/>
                <a:cs typeface="Arial" panose="020B0604020202020204" pitchFamily="34" charset="0"/>
              </a:rPr>
              <a:t>vekil ise kanıtlayıcı belge</a:t>
            </a:r>
            <a:br>
              <a:rPr lang="tr-TR" sz="2800" dirty="0">
                <a:latin typeface="Arial" panose="020B0604020202020204" pitchFamily="34" charset="0"/>
                <a:cs typeface="Arial" panose="020B0604020202020204" pitchFamily="34" charset="0"/>
              </a:rPr>
            </a:br>
            <a:r>
              <a:rPr lang="tr-TR" sz="2800" dirty="0" smtClean="0">
                <a:latin typeface="Arial" panose="020B0604020202020204" pitchFamily="34" charset="0"/>
                <a:cs typeface="Arial" panose="020B0604020202020204" pitchFamily="34" charset="0"/>
              </a:rPr>
              <a:t>  (</a:t>
            </a:r>
            <a:r>
              <a:rPr lang="tr-TR" sz="2800" dirty="0">
                <a:latin typeface="Arial" panose="020B0604020202020204" pitchFamily="34" charset="0"/>
                <a:cs typeface="Arial" panose="020B0604020202020204" pitchFamily="34" charset="0"/>
              </a:rPr>
              <a:t>adı, soyadı, imzası, adresi, e-posta, tel, faks</a:t>
            </a:r>
            <a:r>
              <a:rPr lang="tr-TR" sz="2800" dirty="0" smtClean="0">
                <a:latin typeface="Arial" panose="020B0604020202020204" pitchFamily="34" charset="0"/>
                <a:cs typeface="Arial" panose="020B0604020202020204" pitchFamily="34" charset="0"/>
              </a:rPr>
              <a:t>)</a:t>
            </a:r>
            <a:br>
              <a:rPr lang="tr-TR" sz="2800" dirty="0" smtClean="0">
                <a:latin typeface="Arial" panose="020B0604020202020204" pitchFamily="34" charset="0"/>
                <a:cs typeface="Arial" panose="020B0604020202020204" pitchFamily="34" charset="0"/>
              </a:rPr>
            </a:br>
            <a:r>
              <a:rPr lang="tr-TR" sz="2200" dirty="0" smtClean="0">
                <a:latin typeface="Arial" panose="020B0604020202020204" pitchFamily="34" charset="0"/>
                <a:cs typeface="Arial" panose="020B0604020202020204" pitchFamily="34" charset="0"/>
              </a:rPr>
              <a:t>Bildirim yapan vatandaşa </a:t>
            </a:r>
            <a:r>
              <a:rPr lang="tr-TR" sz="2800" dirty="0" smtClean="0">
                <a:latin typeface="Arial" panose="020B0604020202020204" pitchFamily="34" charset="0"/>
                <a:cs typeface="Arial" panose="020B0604020202020204" pitchFamily="34" charset="0"/>
              </a:rPr>
              <a:t>başvuru alındı belgesi </a:t>
            </a:r>
            <a:r>
              <a:rPr lang="tr-TR" sz="2800" dirty="0" smtClean="0">
                <a:solidFill>
                  <a:srgbClr val="00B0F0"/>
                </a:solidFill>
                <a:latin typeface="Arial" panose="020B0604020202020204" pitchFamily="34" charset="0"/>
                <a:cs typeface="Arial" panose="020B0604020202020204" pitchFamily="34" charset="0"/>
              </a:rPr>
              <a:t>(Y.ge15md) </a:t>
            </a:r>
            <a:r>
              <a:rPr lang="tr-TR" sz="2800" dirty="0" smtClean="0">
                <a:latin typeface="Arial" panose="020B0604020202020204" pitchFamily="34" charset="0"/>
                <a:cs typeface="Arial" panose="020B0604020202020204" pitchFamily="34" charset="0"/>
              </a:rPr>
              <a:t>verilir.</a:t>
            </a:r>
            <a:endParaRPr lang="tr-TR" sz="2800" dirty="0">
              <a:latin typeface="Arial" panose="020B0604020202020204" pitchFamily="34" charset="0"/>
              <a:cs typeface="Arial" panose="020B0604020202020204" pitchFamily="34" charset="0"/>
            </a:endParaRPr>
          </a:p>
        </p:txBody>
      </p:sp>
      <p:pic>
        <p:nvPicPr>
          <p:cNvPr id="9" name="Resim 8"/>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
        <p:nvSpPr>
          <p:cNvPr id="10" name="Dikdörtgen 9"/>
          <p:cNvSpPr/>
          <p:nvPr/>
        </p:nvSpPr>
        <p:spPr>
          <a:xfrm>
            <a:off x="1521341" y="313792"/>
            <a:ext cx="5777479" cy="553998"/>
          </a:xfrm>
          <a:prstGeom prst="rect">
            <a:avLst/>
          </a:prstGeom>
        </p:spPr>
        <p:txBody>
          <a:bodyPr wrap="none">
            <a:spAutoFit/>
          </a:bodyPr>
          <a:lstStyle/>
          <a:p>
            <a:r>
              <a:rPr lang="tr-TR" sz="3000" dirty="0" smtClean="0">
                <a:latin typeface="Arial" panose="020B0604020202020204" pitchFamily="34" charset="0"/>
                <a:cs typeface="Arial" panose="020B0604020202020204" pitchFamily="34" charset="0"/>
              </a:rPr>
              <a:t>İHBAR-ŞİKAYET-MEMNUNİYET</a:t>
            </a:r>
            <a:endParaRPr lang="tr-TR" sz="3000"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131350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ctrTitle"/>
          </p:nvPr>
        </p:nvSpPr>
        <p:spPr>
          <a:xfrm>
            <a:off x="869760" y="1618751"/>
            <a:ext cx="7111144" cy="4862436"/>
          </a:xfrm>
        </p:spPr>
        <p:txBody>
          <a:bodyPr>
            <a:normAutofit fontScale="90000"/>
          </a:bodyPr>
          <a:lstStyle/>
          <a:p>
            <a:pPr algn="l">
              <a:lnSpc>
                <a:spcPct val="150000"/>
              </a:lnSpc>
            </a:pPr>
            <a:r>
              <a:rPr lang="tr-TR" sz="3600" b="1" dirty="0"/>
              <a:t/>
            </a:r>
            <a:br>
              <a:rPr lang="tr-TR" sz="3600" b="1" dirty="0"/>
            </a:br>
            <a:r>
              <a:rPr lang="tr-TR" sz="2800" b="1" dirty="0">
                <a:latin typeface="Arial" panose="020B0604020202020204" pitchFamily="34" charset="0"/>
                <a:cs typeface="Arial" panose="020B0604020202020204" pitchFamily="34" charset="0"/>
              </a:rPr>
              <a:t>a) Başvuru sahibi ile ilgili olarak;</a:t>
            </a:r>
            <a:br>
              <a:rPr lang="tr-TR" sz="2800" b="1" dirty="0">
                <a:latin typeface="Arial" panose="020B0604020202020204" pitchFamily="34" charset="0"/>
                <a:cs typeface="Arial" panose="020B0604020202020204" pitchFamily="34" charset="0"/>
              </a:rPr>
            </a:br>
            <a:r>
              <a:rPr lang="tr-TR" sz="2800" dirty="0">
                <a:latin typeface="Arial" panose="020B0604020202020204" pitchFamily="34" charset="0"/>
                <a:cs typeface="Arial" panose="020B0604020202020204" pitchFamily="34" charset="0"/>
              </a:rPr>
              <a:t>1) Adı ve soyadı,</a:t>
            </a:r>
            <a:br>
              <a:rPr lang="tr-TR" sz="2800" dirty="0">
                <a:latin typeface="Arial" panose="020B0604020202020204" pitchFamily="34" charset="0"/>
                <a:cs typeface="Arial" panose="020B0604020202020204" pitchFamily="34" charset="0"/>
              </a:rPr>
            </a:br>
            <a:r>
              <a:rPr lang="tr-TR" sz="2800" dirty="0">
                <a:latin typeface="Arial" panose="020B0604020202020204" pitchFamily="34" charset="0"/>
                <a:cs typeface="Arial" panose="020B0604020202020204" pitchFamily="34" charset="0"/>
              </a:rPr>
              <a:t>2) İş veya yerleşim yeri adres bilgileri,</a:t>
            </a:r>
            <a:br>
              <a:rPr lang="tr-TR" sz="2800" dirty="0">
                <a:latin typeface="Arial" panose="020B0604020202020204" pitchFamily="34" charset="0"/>
                <a:cs typeface="Arial" panose="020B0604020202020204" pitchFamily="34" charset="0"/>
              </a:rPr>
            </a:br>
            <a:r>
              <a:rPr lang="tr-TR" sz="2800" dirty="0">
                <a:latin typeface="Arial" panose="020B0604020202020204" pitchFamily="34" charset="0"/>
                <a:cs typeface="Arial" panose="020B0604020202020204" pitchFamily="34" charset="0"/>
              </a:rPr>
              <a:t>3) Türkiye Cumhuriyeti vatandaşı ise Türkiye Cumhuriyeti kimlik numarası,</a:t>
            </a:r>
            <a:br>
              <a:rPr lang="tr-TR" sz="2800" dirty="0">
                <a:latin typeface="Arial" panose="020B0604020202020204" pitchFamily="34" charset="0"/>
                <a:cs typeface="Arial" panose="020B0604020202020204" pitchFamily="34" charset="0"/>
              </a:rPr>
            </a:br>
            <a:r>
              <a:rPr lang="tr-TR" sz="2800" dirty="0">
                <a:latin typeface="Arial" panose="020B0604020202020204" pitchFamily="34" charset="0"/>
                <a:cs typeface="Arial" panose="020B0604020202020204" pitchFamily="34" charset="0"/>
              </a:rPr>
              <a:t>4) Yabancı ise uyruğu, varsa pasaport numarası ve yabancı kimlik numarası,</a:t>
            </a:r>
            <a:br>
              <a:rPr lang="tr-TR" sz="2800" dirty="0">
                <a:latin typeface="Arial" panose="020B0604020202020204" pitchFamily="34" charset="0"/>
                <a:cs typeface="Arial" panose="020B0604020202020204" pitchFamily="34" charset="0"/>
              </a:rPr>
            </a:br>
            <a:r>
              <a:rPr lang="tr-TR" sz="2800" dirty="0">
                <a:latin typeface="Arial" panose="020B0604020202020204" pitchFamily="34" charset="0"/>
                <a:cs typeface="Arial" panose="020B0604020202020204" pitchFamily="34" charset="0"/>
              </a:rPr>
              <a:t>5) Yaşı.</a:t>
            </a:r>
          </a:p>
        </p:txBody>
      </p:sp>
      <p:pic>
        <p:nvPicPr>
          <p:cNvPr id="9" name="Resim 8"/>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
        <p:nvSpPr>
          <p:cNvPr id="10" name="Dikdörtgen 9"/>
          <p:cNvSpPr/>
          <p:nvPr/>
        </p:nvSpPr>
        <p:spPr>
          <a:xfrm>
            <a:off x="1993015" y="1176962"/>
            <a:ext cx="6470618" cy="553998"/>
          </a:xfrm>
          <a:prstGeom prst="rect">
            <a:avLst/>
          </a:prstGeom>
        </p:spPr>
        <p:txBody>
          <a:bodyPr wrap="none">
            <a:spAutoFit/>
          </a:bodyPr>
          <a:lstStyle/>
          <a:p>
            <a:r>
              <a:rPr lang="tr-TR" sz="3000" dirty="0" smtClean="0">
                <a:latin typeface="Arial" panose="020B0604020202020204" pitchFamily="34" charset="0"/>
                <a:cs typeface="Arial" panose="020B0604020202020204" pitchFamily="34" charset="0"/>
              </a:rPr>
              <a:t>KAYIT ALTINA ALINACAK BİLGİLER</a:t>
            </a:r>
            <a:endParaRPr lang="tr-TR" sz="3000"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4273690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ctrTitle"/>
          </p:nvPr>
        </p:nvSpPr>
        <p:spPr>
          <a:xfrm>
            <a:off x="422031" y="1628800"/>
            <a:ext cx="7551336" cy="4741855"/>
          </a:xfrm>
        </p:spPr>
        <p:txBody>
          <a:bodyPr>
            <a:normAutofit fontScale="90000"/>
          </a:bodyPr>
          <a:lstStyle/>
          <a:p>
            <a:pPr algn="l">
              <a:lnSpc>
                <a:spcPct val="150000"/>
              </a:lnSpc>
            </a:pPr>
            <a:r>
              <a:rPr lang="tr-TR" sz="2800" b="1" dirty="0" smtClean="0">
                <a:latin typeface="Arial" panose="020B0604020202020204" pitchFamily="34" charset="0"/>
                <a:cs typeface="Arial" panose="020B0604020202020204" pitchFamily="34" charset="0"/>
              </a:rPr>
              <a:t>b</a:t>
            </a:r>
            <a:r>
              <a:rPr lang="tr-TR" sz="2800" b="1" dirty="0">
                <a:latin typeface="Arial" panose="020B0604020202020204" pitchFamily="34" charset="0"/>
                <a:cs typeface="Arial" panose="020B0604020202020204" pitchFamily="34" charset="0"/>
              </a:rPr>
              <a:t>) İhbar ve şikayete konu kolluk personel ile ilgili olarak;</a:t>
            </a:r>
            <a:br>
              <a:rPr lang="tr-TR" sz="2800" b="1" dirty="0">
                <a:latin typeface="Arial" panose="020B0604020202020204" pitchFamily="34" charset="0"/>
                <a:cs typeface="Arial" panose="020B0604020202020204" pitchFamily="34" charset="0"/>
              </a:rPr>
            </a:br>
            <a:r>
              <a:rPr lang="tr-TR" sz="2800" dirty="0">
                <a:latin typeface="Arial" panose="020B0604020202020204" pitchFamily="34" charset="0"/>
                <a:cs typeface="Arial" panose="020B0604020202020204" pitchFamily="34" charset="0"/>
              </a:rPr>
              <a:t>1) Adı ve soyadı,</a:t>
            </a:r>
            <a:br>
              <a:rPr lang="tr-TR" sz="2800" dirty="0">
                <a:latin typeface="Arial" panose="020B0604020202020204" pitchFamily="34" charset="0"/>
                <a:cs typeface="Arial" panose="020B0604020202020204" pitchFamily="34" charset="0"/>
              </a:rPr>
            </a:br>
            <a:r>
              <a:rPr lang="tr-TR" sz="2800" dirty="0">
                <a:latin typeface="Arial" panose="020B0604020202020204" pitchFamily="34" charset="0"/>
                <a:cs typeface="Arial" panose="020B0604020202020204" pitchFamily="34" charset="0"/>
              </a:rPr>
              <a:t>2) Olay tarihinde çalıştığı birim,</a:t>
            </a:r>
            <a:br>
              <a:rPr lang="tr-TR" sz="2800" dirty="0">
                <a:latin typeface="Arial" panose="020B0604020202020204" pitchFamily="34" charset="0"/>
                <a:cs typeface="Arial" panose="020B0604020202020204" pitchFamily="34" charset="0"/>
              </a:rPr>
            </a:br>
            <a:r>
              <a:rPr lang="tr-TR" sz="2800" dirty="0">
                <a:latin typeface="Arial" panose="020B0604020202020204" pitchFamily="34" charset="0"/>
                <a:cs typeface="Arial" panose="020B0604020202020204" pitchFamily="34" charset="0"/>
              </a:rPr>
              <a:t>3) Olay tarihindeki yaşı,</a:t>
            </a:r>
            <a:br>
              <a:rPr lang="tr-TR" sz="2800" dirty="0">
                <a:latin typeface="Arial" panose="020B0604020202020204" pitchFamily="34" charset="0"/>
                <a:cs typeface="Arial" panose="020B0604020202020204" pitchFamily="34" charset="0"/>
              </a:rPr>
            </a:br>
            <a:r>
              <a:rPr lang="tr-TR" sz="2800" dirty="0">
                <a:latin typeface="Arial" panose="020B0604020202020204" pitchFamily="34" charset="0"/>
                <a:cs typeface="Arial" panose="020B0604020202020204" pitchFamily="34" charset="0"/>
              </a:rPr>
              <a:t>4) Eğitim durumu,</a:t>
            </a:r>
            <a:br>
              <a:rPr lang="tr-TR" sz="2800" dirty="0">
                <a:latin typeface="Arial" panose="020B0604020202020204" pitchFamily="34" charset="0"/>
                <a:cs typeface="Arial" panose="020B0604020202020204" pitchFamily="34" charset="0"/>
              </a:rPr>
            </a:br>
            <a:r>
              <a:rPr lang="tr-TR" sz="2800" dirty="0">
                <a:latin typeface="Arial" panose="020B0604020202020204" pitchFamily="34" charset="0"/>
                <a:cs typeface="Arial" panose="020B0604020202020204" pitchFamily="34" charset="0"/>
              </a:rPr>
              <a:t>5) Türkiye Cumhuriyeti kimlik numarası,</a:t>
            </a:r>
            <a:br>
              <a:rPr lang="tr-TR" sz="2800" dirty="0">
                <a:latin typeface="Arial" panose="020B0604020202020204" pitchFamily="34" charset="0"/>
                <a:cs typeface="Arial" panose="020B0604020202020204" pitchFamily="34" charset="0"/>
              </a:rPr>
            </a:br>
            <a:r>
              <a:rPr lang="tr-TR" sz="2800" dirty="0">
                <a:latin typeface="Arial" panose="020B0604020202020204" pitchFamily="34" charset="0"/>
                <a:cs typeface="Arial" panose="020B0604020202020204" pitchFamily="34" charset="0"/>
              </a:rPr>
              <a:t>6) Hizmet yılı.</a:t>
            </a:r>
            <a:r>
              <a:rPr lang="tr-TR" sz="2800" dirty="0"/>
              <a:t/>
            </a:r>
            <a:br>
              <a:rPr lang="tr-TR" sz="2800" dirty="0"/>
            </a:br>
            <a:endParaRPr lang="tr-TR" sz="2800" dirty="0"/>
          </a:p>
        </p:txBody>
      </p:sp>
      <p:pic>
        <p:nvPicPr>
          <p:cNvPr id="9" name="Resim 8"/>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
        <p:nvSpPr>
          <p:cNvPr id="10" name="Dikdörtgen 9"/>
          <p:cNvSpPr/>
          <p:nvPr/>
        </p:nvSpPr>
        <p:spPr>
          <a:xfrm>
            <a:off x="1610874" y="809529"/>
            <a:ext cx="6470618" cy="553998"/>
          </a:xfrm>
          <a:prstGeom prst="rect">
            <a:avLst/>
          </a:prstGeom>
        </p:spPr>
        <p:txBody>
          <a:bodyPr wrap="none">
            <a:spAutoFit/>
          </a:bodyPr>
          <a:lstStyle/>
          <a:p>
            <a:r>
              <a:rPr lang="tr-TR" sz="3000" dirty="0" smtClean="0">
                <a:latin typeface="Arial" panose="020B0604020202020204" pitchFamily="34" charset="0"/>
                <a:cs typeface="Arial" panose="020B0604020202020204" pitchFamily="34" charset="0"/>
              </a:rPr>
              <a:t>KAYIT ALTINA ALINACAK BİLGİLER</a:t>
            </a:r>
            <a:endParaRPr lang="tr-TR" sz="3000"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664627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ctrTitle"/>
          </p:nvPr>
        </p:nvSpPr>
        <p:spPr>
          <a:xfrm>
            <a:off x="715945" y="1900105"/>
            <a:ext cx="7679453" cy="4842338"/>
          </a:xfrm>
        </p:spPr>
        <p:txBody>
          <a:bodyPr>
            <a:normAutofit fontScale="90000"/>
          </a:bodyPr>
          <a:lstStyle/>
          <a:p>
            <a:pPr algn="l">
              <a:lnSpc>
                <a:spcPct val="150000"/>
              </a:lnSpc>
            </a:pPr>
            <a:r>
              <a:rPr lang="tr-TR" sz="2400" b="1" dirty="0" smtClean="0">
                <a:latin typeface="Arial" panose="020B0604020202020204" pitchFamily="34" charset="0"/>
                <a:cs typeface="Arial" panose="020B0604020202020204" pitchFamily="34" charset="0"/>
              </a:rPr>
              <a:t>c</a:t>
            </a:r>
            <a:r>
              <a:rPr lang="tr-TR" sz="2400" b="1" dirty="0">
                <a:latin typeface="Arial" panose="020B0604020202020204" pitchFamily="34" charset="0"/>
                <a:cs typeface="Arial" panose="020B0604020202020204" pitchFamily="34" charset="0"/>
              </a:rPr>
              <a:t>) İhbar veya şikayete konu olaya ilişkin olarak;</a:t>
            </a:r>
            <a:br>
              <a:rPr lang="tr-TR" sz="2400" b="1"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1) Olayın tarih ve saati,</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2) Olay yeri,</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3) Olayın özeti,</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4) Olaya ilişkin yaralama veya ölüm olup olmadığı,</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5) Olaya ilişkin maddi bir kayıp olup olmadığı,</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6) İsnat edilen suç,</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7) Olay ile ilgili olarak daha önce herhangi bir adli veya idari mercie başvurulup başvurulmadığı.</a:t>
            </a:r>
            <a:r>
              <a:rPr lang="tr-TR" sz="2400" dirty="0"/>
              <a:t/>
            </a:r>
            <a:br>
              <a:rPr lang="tr-TR" sz="2400" dirty="0"/>
            </a:br>
            <a:endParaRPr lang="tr-TR" sz="2400" dirty="0"/>
          </a:p>
        </p:txBody>
      </p:sp>
      <p:pic>
        <p:nvPicPr>
          <p:cNvPr id="9" name="Resim 8"/>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
        <p:nvSpPr>
          <p:cNvPr id="10" name="Dikdörtgen 9"/>
          <p:cNvSpPr/>
          <p:nvPr/>
        </p:nvSpPr>
        <p:spPr>
          <a:xfrm>
            <a:off x="1970407" y="1207107"/>
            <a:ext cx="6470618" cy="553998"/>
          </a:xfrm>
          <a:prstGeom prst="rect">
            <a:avLst/>
          </a:prstGeom>
        </p:spPr>
        <p:txBody>
          <a:bodyPr wrap="none">
            <a:spAutoFit/>
          </a:bodyPr>
          <a:lstStyle/>
          <a:p>
            <a:r>
              <a:rPr lang="tr-TR" sz="3000" dirty="0" smtClean="0">
                <a:latin typeface="Arial" panose="020B0604020202020204" pitchFamily="34" charset="0"/>
                <a:cs typeface="Arial" panose="020B0604020202020204" pitchFamily="34" charset="0"/>
              </a:rPr>
              <a:t>KAYIT ALTINA ALINACAK BİLGİLER</a:t>
            </a:r>
            <a:endParaRPr lang="tr-TR" sz="3000"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3789722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ctrTitle"/>
          </p:nvPr>
        </p:nvSpPr>
        <p:spPr>
          <a:xfrm>
            <a:off x="165798" y="1628799"/>
            <a:ext cx="8696849" cy="4942823"/>
          </a:xfrm>
        </p:spPr>
        <p:txBody>
          <a:bodyPr>
            <a:noAutofit/>
          </a:bodyPr>
          <a:lstStyle/>
          <a:p>
            <a:pPr algn="l">
              <a:lnSpc>
                <a:spcPct val="150000"/>
              </a:lnSpc>
            </a:pPr>
            <a:r>
              <a:rPr lang="tr-TR" sz="2800" b="1" dirty="0"/>
              <a:t/>
            </a:r>
            <a:br>
              <a:rPr lang="tr-TR" sz="2800" b="1" dirty="0"/>
            </a:br>
            <a:r>
              <a:rPr lang="tr-TR" sz="2000" b="1" dirty="0">
                <a:latin typeface="Arial" panose="020B0604020202020204" pitchFamily="34" charset="0"/>
                <a:cs typeface="Arial" panose="020B0604020202020204" pitchFamily="34" charset="0"/>
              </a:rPr>
              <a:t>ç) Olay hakkında yürütülen işlemlerin safahatına ilişkin olarak;</a:t>
            </a:r>
            <a:br>
              <a:rPr lang="tr-TR" sz="2000" b="1" dirty="0">
                <a:latin typeface="Arial" panose="020B0604020202020204" pitchFamily="34" charset="0"/>
                <a:cs typeface="Arial" panose="020B0604020202020204" pitchFamily="34" charset="0"/>
              </a:rPr>
            </a:br>
            <a:r>
              <a:rPr lang="tr-TR" sz="2000" dirty="0">
                <a:latin typeface="Arial" panose="020B0604020202020204" pitchFamily="34" charset="0"/>
                <a:cs typeface="Arial" panose="020B0604020202020204" pitchFamily="34" charset="0"/>
              </a:rPr>
              <a:t>1) Araştırmaya ilişkin işleme konulmama kararı özeti, var ise bu kararla ilgili idari yargı karan özeti.</a:t>
            </a:r>
            <a:br>
              <a:rPr lang="tr-TR" sz="2000" dirty="0">
                <a:latin typeface="Arial" panose="020B0604020202020204" pitchFamily="34" charset="0"/>
                <a:cs typeface="Arial" panose="020B0604020202020204" pitchFamily="34" charset="0"/>
              </a:rPr>
            </a:br>
            <a:r>
              <a:rPr lang="tr-TR" sz="2000" dirty="0">
                <a:latin typeface="Arial" panose="020B0604020202020204" pitchFamily="34" charset="0"/>
                <a:cs typeface="Arial" panose="020B0604020202020204" pitchFamily="34" charset="0"/>
              </a:rPr>
              <a:t>2) Disiplin soruşturması </a:t>
            </a:r>
            <a:r>
              <a:rPr lang="tr-TR" sz="2000" dirty="0" smtClean="0">
                <a:latin typeface="Arial" panose="020B0604020202020204" pitchFamily="34" charset="0"/>
                <a:cs typeface="Arial" panose="020B0604020202020204" pitchFamily="34" charset="0"/>
              </a:rPr>
              <a:t>karar </a:t>
            </a:r>
            <a:r>
              <a:rPr lang="tr-TR" sz="2000" dirty="0">
                <a:latin typeface="Arial" panose="020B0604020202020204" pitchFamily="34" charset="0"/>
                <a:cs typeface="Arial" panose="020B0604020202020204" pitchFamily="34" charset="0"/>
              </a:rPr>
              <a:t>özeti, var ise bu kararla ilgili idari yargı kararı özeti,</a:t>
            </a:r>
            <a:br>
              <a:rPr lang="tr-TR" sz="2000" dirty="0">
                <a:latin typeface="Arial" panose="020B0604020202020204" pitchFamily="34" charset="0"/>
                <a:cs typeface="Arial" panose="020B0604020202020204" pitchFamily="34" charset="0"/>
              </a:rPr>
            </a:br>
            <a:r>
              <a:rPr lang="tr-TR" sz="2000" dirty="0">
                <a:latin typeface="Arial" panose="020B0604020202020204" pitchFamily="34" charset="0"/>
                <a:cs typeface="Arial" panose="020B0604020202020204" pitchFamily="34" charset="0"/>
              </a:rPr>
              <a:t>3) Ön inceleme sonucunda verilen karar özeti, var ise bu kararla ilgili idari yargı kararı özeti,</a:t>
            </a:r>
            <a:br>
              <a:rPr lang="tr-TR" sz="2000" dirty="0">
                <a:latin typeface="Arial" panose="020B0604020202020204" pitchFamily="34" charset="0"/>
                <a:cs typeface="Arial" panose="020B0604020202020204" pitchFamily="34" charset="0"/>
              </a:rPr>
            </a:br>
            <a:r>
              <a:rPr lang="tr-TR" sz="2000" dirty="0">
                <a:latin typeface="Arial" panose="020B0604020202020204" pitchFamily="34" charset="0"/>
                <a:cs typeface="Arial" panose="020B0604020202020204" pitchFamily="34" charset="0"/>
              </a:rPr>
              <a:t>4) Ceza soruşturması ve kovuşturmasına ilişkin karar özetleri,</a:t>
            </a:r>
            <a:br>
              <a:rPr lang="tr-TR" sz="2000" dirty="0">
                <a:latin typeface="Arial" panose="020B0604020202020204" pitchFamily="34" charset="0"/>
                <a:cs typeface="Arial" panose="020B0604020202020204" pitchFamily="34" charset="0"/>
              </a:rPr>
            </a:br>
            <a:r>
              <a:rPr lang="tr-TR" sz="2000" dirty="0">
                <a:latin typeface="Arial" panose="020B0604020202020204" pitchFamily="34" charset="0"/>
                <a:cs typeface="Arial" panose="020B0604020202020204" pitchFamily="34" charset="0"/>
              </a:rPr>
              <a:t>5) Var ise tazmin, görevden uzaklaştırma, görev yeri değişikliği ve benzeri diğer idari işlemlerin özeti ve var ise bunlara ilişkin idari ve adli yargı kararının özeti ile bu nedenle yapılan işlemin özeti</a:t>
            </a:r>
            <a:r>
              <a:rPr lang="tr-TR" sz="2000" dirty="0" smtClean="0">
                <a:latin typeface="Arial" panose="020B0604020202020204" pitchFamily="34" charset="0"/>
                <a:cs typeface="Arial" panose="020B0604020202020204" pitchFamily="34" charset="0"/>
              </a:rPr>
              <a:t>.</a:t>
            </a:r>
            <a:endParaRPr lang="tr-TR" sz="2000" dirty="0">
              <a:latin typeface="Arial" panose="020B0604020202020204" pitchFamily="34" charset="0"/>
              <a:cs typeface="Arial" panose="020B0604020202020204" pitchFamily="34" charset="0"/>
            </a:endParaRPr>
          </a:p>
        </p:txBody>
      </p:sp>
      <p:pic>
        <p:nvPicPr>
          <p:cNvPr id="9" name="Resim 8"/>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
        <p:nvSpPr>
          <p:cNvPr id="10" name="Dikdörtgen 9"/>
          <p:cNvSpPr/>
          <p:nvPr/>
        </p:nvSpPr>
        <p:spPr>
          <a:xfrm>
            <a:off x="994285" y="518894"/>
            <a:ext cx="6350081" cy="1077218"/>
          </a:xfrm>
          <a:prstGeom prst="rect">
            <a:avLst/>
          </a:prstGeom>
        </p:spPr>
        <p:txBody>
          <a:bodyPr wrap="square">
            <a:spAutoFit/>
          </a:bodyPr>
          <a:lstStyle/>
          <a:p>
            <a:pPr algn="ctr"/>
            <a:r>
              <a:rPr lang="tr-TR" sz="3200" b="1" dirty="0" smtClean="0">
                <a:latin typeface="Arial" panose="020B0604020202020204" pitchFamily="34" charset="0"/>
                <a:cs typeface="Arial" panose="020B0604020202020204" pitchFamily="34" charset="0"/>
              </a:rPr>
              <a:t>KAYIT ALTINA ALINACAK BİLGİLER</a:t>
            </a:r>
            <a:endParaRPr lang="tr-TR" sz="3000"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113744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53142" y="749858"/>
            <a:ext cx="8191920" cy="5466304"/>
          </a:xfrm>
        </p:spPr>
        <p:txBody>
          <a:bodyPr>
            <a:normAutofit fontScale="77500" lnSpcReduction="20000"/>
          </a:bodyPr>
          <a:lstStyle/>
          <a:p>
            <a:pPr algn="just">
              <a:lnSpc>
                <a:spcPct val="150000"/>
              </a:lnSpc>
            </a:pPr>
            <a:r>
              <a:rPr lang="tr-TR" dirty="0" smtClean="0">
                <a:latin typeface="Arial" panose="020B0604020202020204" pitchFamily="34" charset="0"/>
                <a:cs typeface="Arial" panose="020B0604020202020204" pitchFamily="34" charset="0"/>
              </a:rPr>
              <a:t>               </a:t>
            </a:r>
            <a:r>
              <a:rPr lang="tr-TR" dirty="0" smtClean="0">
                <a:solidFill>
                  <a:srgbClr val="FF0000"/>
                </a:solidFill>
                <a:latin typeface="Arial" panose="020B0604020202020204" pitchFamily="34" charset="0"/>
                <a:cs typeface="Arial" panose="020B0604020202020204" pitchFamily="34" charset="0"/>
              </a:rPr>
              <a:t>Kolluk Gözetim Komisyonu neden kurulmuştur ?</a:t>
            </a:r>
          </a:p>
          <a:p>
            <a:pPr>
              <a:lnSpc>
                <a:spcPct val="150000"/>
              </a:lnSpc>
              <a:spcBef>
                <a:spcPts val="0"/>
              </a:spcBef>
            </a:pPr>
            <a:r>
              <a:rPr lang="tr-TR" dirty="0" smtClean="0">
                <a:solidFill>
                  <a:schemeClr val="accent5">
                    <a:lumMod val="50000"/>
                  </a:schemeClr>
                </a:solidFill>
                <a:latin typeface="Arial" panose="020B0604020202020204" pitchFamily="34" charset="0"/>
                <a:cs typeface="Arial" panose="020B0604020202020204" pitchFamily="34" charset="0"/>
              </a:rPr>
              <a:t>Kolluk gözetim sisteminin işleyişine ilişkin mevzuatın ortaya çıkış nedeni nedir?</a:t>
            </a:r>
          </a:p>
          <a:p>
            <a:pPr>
              <a:lnSpc>
                <a:spcPct val="150000"/>
              </a:lnSpc>
              <a:spcBef>
                <a:spcPts val="0"/>
              </a:spcBef>
            </a:pPr>
            <a:endParaRPr lang="tr-TR" dirty="0">
              <a:latin typeface="Arial" panose="020B0604020202020204" pitchFamily="34" charset="0"/>
              <a:cs typeface="Arial" panose="020B0604020202020204" pitchFamily="34" charset="0"/>
            </a:endParaRPr>
          </a:p>
          <a:p>
            <a:pPr algn="l">
              <a:lnSpc>
                <a:spcPct val="150000"/>
              </a:lnSpc>
              <a:spcBef>
                <a:spcPts val="0"/>
              </a:spcBef>
            </a:pPr>
            <a:r>
              <a:rPr lang="tr-TR" dirty="0" smtClean="0">
                <a:latin typeface="Arial" panose="020B0604020202020204" pitchFamily="34" charset="0"/>
                <a:cs typeface="Arial" panose="020B0604020202020204" pitchFamily="34" charset="0"/>
              </a:rPr>
              <a:t>*   Avrupa Birliğine giriş uyum çalışmalarında,</a:t>
            </a:r>
          </a:p>
          <a:p>
            <a:pPr algn="just">
              <a:lnSpc>
                <a:spcPct val="150000"/>
              </a:lnSpc>
            </a:pPr>
            <a:r>
              <a:rPr lang="tr-TR" dirty="0" smtClean="0">
                <a:latin typeface="Arial" panose="020B0604020202020204" pitchFamily="34" charset="0"/>
                <a:cs typeface="Arial" panose="020B0604020202020204" pitchFamily="34" charset="0"/>
              </a:rPr>
              <a:t>* Avrupa İnsan Hakları Mahkemesinin verdiği </a:t>
            </a:r>
            <a:r>
              <a:rPr lang="tr-TR" dirty="0">
                <a:latin typeface="Arial" panose="020B0604020202020204" pitchFamily="34" charset="0"/>
                <a:cs typeface="Arial" panose="020B0604020202020204" pitchFamily="34" charset="0"/>
              </a:rPr>
              <a:t>kararlarda Türkiye’de kolluğun işlediği insan hakları ihlallerinin soruşturulması için yeterli bir mekanizma bulunmadığına vurgu yapılmakta, </a:t>
            </a:r>
            <a:endParaRPr lang="tr-TR" dirty="0" smtClean="0">
              <a:latin typeface="Arial" panose="020B0604020202020204" pitchFamily="34" charset="0"/>
              <a:cs typeface="Arial" panose="020B0604020202020204" pitchFamily="34" charset="0"/>
            </a:endParaRPr>
          </a:p>
          <a:p>
            <a:pPr algn="just">
              <a:lnSpc>
                <a:spcPct val="150000"/>
              </a:lnSpc>
            </a:pPr>
            <a:r>
              <a:rPr lang="tr-TR" dirty="0" smtClean="0">
                <a:latin typeface="Arial" panose="020B0604020202020204" pitchFamily="34" charset="0"/>
                <a:cs typeface="Arial" panose="020B0604020202020204" pitchFamily="34" charset="0"/>
              </a:rPr>
              <a:t>* AİHM’nin </a:t>
            </a:r>
            <a:r>
              <a:rPr lang="tr-TR" dirty="0">
                <a:latin typeface="Arial" panose="020B0604020202020204" pitchFamily="34" charset="0"/>
                <a:cs typeface="Arial" panose="020B0604020202020204" pitchFamily="34" charset="0"/>
              </a:rPr>
              <a:t>Türkiye aleyhinde birçok kararı da ülkemizin soruşturma yöntemlerinin </a:t>
            </a:r>
            <a:r>
              <a:rPr lang="tr-TR" dirty="0" smtClean="0">
                <a:latin typeface="Arial" panose="020B0604020202020204" pitchFamily="34" charset="0"/>
                <a:cs typeface="Arial" panose="020B0604020202020204" pitchFamily="34" charset="0"/>
              </a:rPr>
              <a:t>İnsan Hakları Sözleşmesinin </a:t>
            </a:r>
            <a:r>
              <a:rPr lang="tr-TR" dirty="0">
                <a:latin typeface="Arial" panose="020B0604020202020204" pitchFamily="34" charset="0"/>
                <a:cs typeface="Arial" panose="020B0604020202020204" pitchFamily="34" charset="0"/>
              </a:rPr>
              <a:t>1. ve 3 üncü maddelerini karşılamadığı</a:t>
            </a:r>
            <a:r>
              <a:rPr lang="tr-TR" dirty="0" smtClean="0">
                <a:latin typeface="Arial" panose="020B0604020202020204" pitchFamily="34" charset="0"/>
                <a:cs typeface="Arial" panose="020B0604020202020204" pitchFamily="34" charset="0"/>
              </a:rPr>
              <a:t>,</a:t>
            </a:r>
          </a:p>
          <a:p>
            <a:pPr algn="just">
              <a:lnSpc>
                <a:spcPct val="150000"/>
              </a:lnSpc>
            </a:pPr>
            <a:r>
              <a:rPr lang="tr-TR" dirty="0" smtClean="0">
                <a:latin typeface="Arial" panose="020B0604020202020204" pitchFamily="34" charset="0"/>
                <a:cs typeface="Arial" panose="020B0604020202020204" pitchFamily="34" charset="0"/>
              </a:rPr>
              <a:t>* Kolluğun </a:t>
            </a:r>
            <a:r>
              <a:rPr lang="tr-TR" dirty="0">
                <a:latin typeface="Arial" panose="020B0604020202020204" pitchFamily="34" charset="0"/>
                <a:cs typeface="Arial" panose="020B0604020202020204" pitchFamily="34" charset="0"/>
              </a:rPr>
              <a:t>hatalı uygulamaları konusunda Türkiye tarafından alınan önlemlerin yetersiz olduğu ve etkin olmadığını ifade edilmektedir.</a:t>
            </a:r>
          </a:p>
          <a:p>
            <a:endParaRPr lang="tr-TR" dirty="0"/>
          </a:p>
        </p:txBody>
      </p:sp>
      <p:pic>
        <p:nvPicPr>
          <p:cNvPr id="5" name="Resim 4"/>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2201021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ctrTitle"/>
          </p:nvPr>
        </p:nvSpPr>
        <p:spPr>
          <a:xfrm>
            <a:off x="1202400" y="1507254"/>
            <a:ext cx="5238582" cy="4863403"/>
          </a:xfrm>
        </p:spPr>
        <p:txBody>
          <a:bodyPr>
            <a:noAutofit/>
          </a:bodyPr>
          <a:lstStyle/>
          <a:p>
            <a:pPr algn="l">
              <a:lnSpc>
                <a:spcPct val="150000"/>
              </a:lnSpc>
            </a:pPr>
            <a:r>
              <a:rPr lang="tr-TR" sz="2400" b="1" dirty="0" smtClean="0">
                <a:latin typeface="Arial" panose="020B0604020202020204" pitchFamily="34" charset="0"/>
                <a:cs typeface="Arial" panose="020B0604020202020204" pitchFamily="34" charset="0"/>
              </a:rPr>
              <a:t>İsteğine bağlı olarak, başvuru sahibine ait aşağıdaki veriler merkezi kayıt sistemine kaydedilir:</a:t>
            </a:r>
            <a:br>
              <a:rPr lang="tr-TR" sz="2400" b="1" dirty="0" smtClean="0">
                <a:latin typeface="Arial" panose="020B0604020202020204" pitchFamily="34" charset="0"/>
                <a:cs typeface="Arial" panose="020B0604020202020204" pitchFamily="34" charset="0"/>
              </a:rPr>
            </a:br>
            <a:r>
              <a:rPr lang="tr-TR" sz="2400" dirty="0" smtClean="0">
                <a:latin typeface="Arial" panose="020B0604020202020204" pitchFamily="34" charset="0"/>
                <a:cs typeface="Arial" panose="020B0604020202020204" pitchFamily="34" charset="0"/>
              </a:rPr>
              <a:t>a) Meslek,</a:t>
            </a:r>
            <a:br>
              <a:rPr lang="tr-TR" sz="2400" dirty="0" smtClean="0">
                <a:latin typeface="Arial" panose="020B0604020202020204" pitchFamily="34" charset="0"/>
                <a:cs typeface="Arial" panose="020B0604020202020204" pitchFamily="34" charset="0"/>
              </a:rPr>
            </a:br>
            <a:r>
              <a:rPr lang="tr-TR" sz="2400" dirty="0" smtClean="0">
                <a:latin typeface="Arial" panose="020B0604020202020204" pitchFamily="34" charset="0"/>
                <a:cs typeface="Arial" panose="020B0604020202020204" pitchFamily="34" charset="0"/>
              </a:rPr>
              <a:t>b) Elektronik posta adresi,</a:t>
            </a:r>
            <a:br>
              <a:rPr lang="tr-TR" sz="2400" dirty="0" smtClean="0">
                <a:latin typeface="Arial" panose="020B0604020202020204" pitchFamily="34" charset="0"/>
                <a:cs typeface="Arial" panose="020B0604020202020204" pitchFamily="34" charset="0"/>
              </a:rPr>
            </a:br>
            <a:r>
              <a:rPr lang="tr-TR" sz="2400" dirty="0" smtClean="0">
                <a:latin typeface="Arial" panose="020B0604020202020204" pitchFamily="34" charset="0"/>
                <a:cs typeface="Arial" panose="020B0604020202020204" pitchFamily="34" charset="0"/>
              </a:rPr>
              <a:t>c) Diğer iletişim bilgileri, </a:t>
            </a:r>
            <a:br>
              <a:rPr lang="tr-TR" sz="2400" dirty="0" smtClean="0">
                <a:latin typeface="Arial" panose="020B0604020202020204" pitchFamily="34" charset="0"/>
                <a:cs typeface="Arial" panose="020B0604020202020204" pitchFamily="34" charset="0"/>
              </a:rPr>
            </a:br>
            <a:r>
              <a:rPr lang="tr-TR" sz="2400" dirty="0" smtClean="0">
                <a:latin typeface="Arial" panose="020B0604020202020204" pitchFamily="34" charset="0"/>
                <a:cs typeface="Arial" panose="020B0604020202020204" pitchFamily="34" charset="0"/>
              </a:rPr>
              <a:t>ç) Öğrenim durumu,</a:t>
            </a:r>
            <a:br>
              <a:rPr lang="tr-TR" sz="2400" dirty="0" smtClean="0">
                <a:latin typeface="Arial" panose="020B0604020202020204" pitchFamily="34" charset="0"/>
                <a:cs typeface="Arial" panose="020B0604020202020204" pitchFamily="34" charset="0"/>
              </a:rPr>
            </a:br>
            <a:r>
              <a:rPr lang="tr-TR" sz="2400" dirty="0" smtClean="0">
                <a:latin typeface="Arial" panose="020B0604020202020204" pitchFamily="34" charset="0"/>
                <a:cs typeface="Arial" panose="020B0604020202020204" pitchFamily="34" charset="0"/>
              </a:rPr>
              <a:t>d) Diğer kişisel veriler.</a:t>
            </a:r>
            <a:br>
              <a:rPr lang="tr-TR" sz="2400" dirty="0" smtClean="0">
                <a:latin typeface="Arial" panose="020B0604020202020204" pitchFamily="34" charset="0"/>
                <a:cs typeface="Arial" panose="020B0604020202020204" pitchFamily="34" charset="0"/>
              </a:rPr>
            </a:br>
            <a:endParaRPr lang="tr-TR" sz="2400" dirty="0">
              <a:latin typeface="Arial" panose="020B0604020202020204" pitchFamily="34" charset="0"/>
              <a:cs typeface="Arial" panose="020B0604020202020204" pitchFamily="34" charset="0"/>
            </a:endParaRPr>
          </a:p>
        </p:txBody>
      </p:sp>
      <p:pic>
        <p:nvPicPr>
          <p:cNvPr id="9" name="Resim 8"/>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
        <p:nvSpPr>
          <p:cNvPr id="10" name="Dikdörtgen 9"/>
          <p:cNvSpPr/>
          <p:nvPr/>
        </p:nvSpPr>
        <p:spPr>
          <a:xfrm>
            <a:off x="994285" y="518894"/>
            <a:ext cx="6350081" cy="1077218"/>
          </a:xfrm>
          <a:prstGeom prst="rect">
            <a:avLst/>
          </a:prstGeom>
        </p:spPr>
        <p:txBody>
          <a:bodyPr wrap="square">
            <a:spAutoFit/>
          </a:bodyPr>
          <a:lstStyle/>
          <a:p>
            <a:pPr algn="ctr"/>
            <a:r>
              <a:rPr lang="tr-TR" sz="3200" b="1" dirty="0" smtClean="0">
                <a:latin typeface="Arial" panose="020B0604020202020204" pitchFamily="34" charset="0"/>
                <a:cs typeface="Arial" panose="020B0604020202020204" pitchFamily="34" charset="0"/>
              </a:rPr>
              <a:t>KAYIT ALTINA ALINACAK BİLGİLER</a:t>
            </a:r>
            <a:endParaRPr lang="tr-TR" sz="3000"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409176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pPr marL="0" indent="0" algn="ctr">
              <a:buNone/>
            </a:pPr>
            <a:r>
              <a:rPr lang="tr-TR" sz="4000" dirty="0" smtClean="0"/>
              <a:t>Kolluk personeli hakkındaki her türlü </a:t>
            </a:r>
          </a:p>
          <a:p>
            <a:pPr marL="0" indent="0" algn="ctr">
              <a:buNone/>
            </a:pPr>
            <a:r>
              <a:rPr lang="tr-TR" sz="4000" dirty="0" smtClean="0"/>
              <a:t>(</a:t>
            </a:r>
            <a:r>
              <a:rPr lang="tr-TR" sz="3500" i="1" dirty="0" smtClean="0"/>
              <a:t>kapsam dışı hariç</a:t>
            </a:r>
            <a:r>
              <a:rPr lang="tr-TR" sz="4000" dirty="0" smtClean="0"/>
              <a:t>) </a:t>
            </a:r>
          </a:p>
          <a:p>
            <a:pPr marL="0" indent="0" algn="ctr">
              <a:buNone/>
            </a:pPr>
            <a:r>
              <a:rPr lang="tr-TR" sz="4000" dirty="0" smtClean="0"/>
              <a:t>ihbar, şikayet ve memnuniyet bildirimi </a:t>
            </a:r>
          </a:p>
          <a:p>
            <a:pPr marL="0" indent="0" algn="ctr">
              <a:buNone/>
            </a:pPr>
            <a:r>
              <a:rPr lang="tr-TR" sz="4000" dirty="0" smtClean="0"/>
              <a:t>Kolluk Gözetim Bürolarına bildirilecektir.</a:t>
            </a:r>
            <a:endParaRPr lang="tr-TR" sz="40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pic>
        <p:nvPicPr>
          <p:cNvPr id="5" name="Resim 4"/>
          <p:cNvPicPr/>
          <p:nvPr/>
        </p:nvPicPr>
        <p:blipFill>
          <a:blip r:embed="rId3"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Tree>
    <p:extLst>
      <p:ext uri="{BB962C8B-B14F-4D97-AF65-F5344CB8AC3E}">
        <p14:creationId xmlns:p14="http://schemas.microsoft.com/office/powerpoint/2010/main" val="1099470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ctrTitle"/>
          </p:nvPr>
        </p:nvSpPr>
        <p:spPr>
          <a:xfrm>
            <a:off x="331596" y="1628800"/>
            <a:ext cx="8282354" cy="4962919"/>
          </a:xfrm>
        </p:spPr>
        <p:txBody>
          <a:bodyPr>
            <a:normAutofit fontScale="90000"/>
          </a:bodyPr>
          <a:lstStyle/>
          <a:p>
            <a:pPr algn="l">
              <a:lnSpc>
                <a:spcPct val="150000"/>
              </a:lnSpc>
            </a:pPr>
            <a:r>
              <a:rPr lang="tr-TR" sz="2400" dirty="0" smtClean="0">
                <a:latin typeface="Arial" panose="020B0604020202020204" pitchFamily="34" charset="0"/>
                <a:cs typeface="Arial" panose="020B0604020202020204" pitchFamily="34" charset="0"/>
              </a:rPr>
              <a:t>a</a:t>
            </a:r>
            <a:r>
              <a:rPr lang="tr-TR" sz="2400" dirty="0">
                <a:latin typeface="Arial" panose="020B0604020202020204" pitchFamily="34" charset="0"/>
                <a:cs typeface="Arial" panose="020B0604020202020204" pitchFamily="34" charset="0"/>
              </a:rPr>
              <a:t>) Kamu kurum ve kuruluşlarından talep mahiyeti taşıyan ve idari bir işlem veya eylemle çözümlenebilecek vasıfta olan,</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b) Kamu kurum ve kuruluşlarının ifa ettikleri hizmetlerde, tesis ettikleri idari işlemlere ilişkin olup ihtilaf halinde idari yargıda dava konusu edilebilecek nitelikte olan,</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c) İdare ile gerçek ya da tüzel kişiler arasında özel hukuk ilişkilerinden kaynaklanan ve taraflarca adli yargı mercilerinde dava konusu edilebilecek hukuki uyuşmazlıklara ilişkin bulunan,</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ç) İdarenin veya personelin hukuki sorumluluğunu gerektirebilecek nitelikte bulunan</a:t>
            </a:r>
          </a:p>
        </p:txBody>
      </p:sp>
      <p:pic>
        <p:nvPicPr>
          <p:cNvPr id="9" name="Resim 8"/>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
        <p:nvSpPr>
          <p:cNvPr id="10" name="Dikdörtgen 9"/>
          <p:cNvSpPr/>
          <p:nvPr/>
        </p:nvSpPr>
        <p:spPr>
          <a:xfrm>
            <a:off x="1477108" y="600243"/>
            <a:ext cx="5991782" cy="477054"/>
          </a:xfrm>
          <a:prstGeom prst="rect">
            <a:avLst/>
          </a:prstGeom>
        </p:spPr>
        <p:txBody>
          <a:bodyPr wrap="square">
            <a:spAutoFit/>
          </a:bodyPr>
          <a:lstStyle/>
          <a:p>
            <a:r>
              <a:rPr lang="tr-TR" sz="2500" dirty="0" smtClean="0">
                <a:latin typeface="Arial" panose="020B0604020202020204" pitchFamily="34" charset="0"/>
                <a:cs typeface="Arial" panose="020B0604020202020204" pitchFamily="34" charset="0"/>
              </a:rPr>
              <a:t>KAPSAM DIŞI İHBAR VE ŞİKAYETLER</a:t>
            </a:r>
            <a:endParaRPr lang="tr-TR" sz="2500"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2533741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ctrTitle"/>
          </p:nvPr>
        </p:nvSpPr>
        <p:spPr>
          <a:xfrm>
            <a:off x="464876" y="2196281"/>
            <a:ext cx="8345156" cy="3191608"/>
          </a:xfrm>
        </p:spPr>
        <p:txBody>
          <a:bodyPr>
            <a:normAutofit fontScale="90000"/>
          </a:bodyPr>
          <a:lstStyle/>
          <a:p>
            <a:pPr algn="l">
              <a:lnSpc>
                <a:spcPct val="150000"/>
              </a:lnSpc>
            </a:pPr>
            <a:r>
              <a:rPr lang="tr-TR" sz="2000" dirty="0">
                <a:latin typeface="Arial" panose="020B0604020202020204" pitchFamily="34" charset="0"/>
                <a:cs typeface="Arial" panose="020B0604020202020204" pitchFamily="34" charset="0"/>
              </a:rPr>
              <a:t>Y</a:t>
            </a:r>
            <a:r>
              <a:rPr lang="tr-TR" sz="2000" dirty="0" smtClean="0">
                <a:latin typeface="Arial" panose="020B0604020202020204" pitchFamily="34" charset="0"/>
                <a:cs typeface="Arial" panose="020B0604020202020204" pitchFamily="34" charset="0"/>
              </a:rPr>
              <a:t>apılan </a:t>
            </a:r>
            <a:r>
              <a:rPr lang="tr-TR" sz="2000" dirty="0">
                <a:latin typeface="Arial" panose="020B0604020202020204" pitchFamily="34" charset="0"/>
                <a:cs typeface="Arial" panose="020B0604020202020204" pitchFamily="34" charset="0"/>
              </a:rPr>
              <a:t>işlem hakkında başvuru sahibine bilgi verilir. </a:t>
            </a:r>
            <a:r>
              <a:rPr lang="tr-TR" sz="2000" dirty="0" smtClean="0">
                <a:latin typeface="Arial" panose="020B0604020202020204" pitchFamily="34" charset="0"/>
                <a:cs typeface="Arial" panose="020B0604020202020204" pitchFamily="34" charset="0"/>
              </a:rPr>
              <a:t/>
            </a:r>
            <a:br>
              <a:rPr lang="tr-TR" sz="2000" dirty="0" smtClean="0">
                <a:latin typeface="Arial" panose="020B0604020202020204" pitchFamily="34" charset="0"/>
                <a:cs typeface="Arial" panose="020B0604020202020204" pitchFamily="34" charset="0"/>
              </a:rPr>
            </a:br>
            <a:r>
              <a:rPr lang="tr-TR" sz="2000" dirty="0" smtClean="0">
                <a:latin typeface="Arial" panose="020B0604020202020204" pitchFamily="34" charset="0"/>
                <a:cs typeface="Arial" panose="020B0604020202020204" pitchFamily="34" charset="0"/>
              </a:rPr>
              <a:t>İstemin </a:t>
            </a:r>
            <a:r>
              <a:rPr lang="tr-TR" sz="2000" dirty="0">
                <a:latin typeface="Arial" panose="020B0604020202020204" pitchFamily="34" charset="0"/>
                <a:cs typeface="Arial" panose="020B0604020202020204" pitchFamily="34" charset="0"/>
              </a:rPr>
              <a:t>yerine getirilmesi maddi ve/veya hukuki sebeplerle mümkün değilse durum başvuru sahibine gerekçesiyle bildirilir. </a:t>
            </a:r>
            <a:r>
              <a:rPr lang="tr-TR" sz="2000" dirty="0" smtClean="0">
                <a:latin typeface="Arial" panose="020B0604020202020204" pitchFamily="34" charset="0"/>
                <a:cs typeface="Arial" panose="020B0604020202020204" pitchFamily="34" charset="0"/>
              </a:rPr>
              <a:t/>
            </a:r>
            <a:br>
              <a:rPr lang="tr-TR" sz="2000" dirty="0" smtClean="0">
                <a:latin typeface="Arial" panose="020B0604020202020204" pitchFamily="34" charset="0"/>
                <a:cs typeface="Arial" panose="020B0604020202020204" pitchFamily="34" charset="0"/>
              </a:rPr>
            </a:br>
            <a:r>
              <a:rPr lang="tr-TR" sz="2000" dirty="0" smtClean="0">
                <a:latin typeface="Arial" panose="020B0604020202020204" pitchFamily="34" charset="0"/>
                <a:cs typeface="Arial" panose="020B0604020202020204" pitchFamily="34" charset="0"/>
              </a:rPr>
              <a:t>Bu </a:t>
            </a:r>
            <a:r>
              <a:rPr lang="tr-TR" sz="2000" dirty="0">
                <a:latin typeface="Arial" panose="020B0604020202020204" pitchFamily="34" charset="0"/>
                <a:cs typeface="Arial" panose="020B0604020202020204" pitchFamily="34" charset="0"/>
              </a:rPr>
              <a:t>fıkra kapsamındaki başvurular en geç </a:t>
            </a:r>
            <a:r>
              <a:rPr lang="tr-TR" sz="3300" dirty="0">
                <a:latin typeface="Arial" panose="020B0604020202020204" pitchFamily="34" charset="0"/>
                <a:cs typeface="Arial" panose="020B0604020202020204" pitchFamily="34" charset="0"/>
              </a:rPr>
              <a:t>otuz gün </a:t>
            </a:r>
            <a:r>
              <a:rPr lang="tr-TR" sz="2000" dirty="0">
                <a:latin typeface="Arial" panose="020B0604020202020204" pitchFamily="34" charset="0"/>
                <a:cs typeface="Arial" panose="020B0604020202020204" pitchFamily="34" charset="0"/>
              </a:rPr>
              <a:t>içinde sonuçlandırılır. </a:t>
            </a:r>
            <a:r>
              <a:rPr lang="tr-TR" sz="2000" dirty="0" smtClean="0">
                <a:latin typeface="Arial" panose="020B0604020202020204" pitchFamily="34" charset="0"/>
                <a:cs typeface="Arial" panose="020B0604020202020204" pitchFamily="34" charset="0"/>
              </a:rPr>
              <a:t/>
            </a:r>
            <a:br>
              <a:rPr lang="tr-TR" sz="2000" dirty="0" smtClean="0">
                <a:latin typeface="Arial" panose="020B0604020202020204" pitchFamily="34" charset="0"/>
                <a:cs typeface="Arial" panose="020B0604020202020204" pitchFamily="34" charset="0"/>
              </a:rPr>
            </a:br>
            <a:r>
              <a:rPr lang="tr-TR" sz="2000" dirty="0" smtClean="0">
                <a:latin typeface="Arial" panose="020B0604020202020204" pitchFamily="34" charset="0"/>
                <a:cs typeface="Arial" panose="020B0604020202020204" pitchFamily="34" charset="0"/>
              </a:rPr>
              <a:t>Bu </a:t>
            </a:r>
            <a:r>
              <a:rPr lang="tr-TR" sz="2000" dirty="0">
                <a:latin typeface="Arial" panose="020B0604020202020204" pitchFamily="34" charset="0"/>
                <a:cs typeface="Arial" panose="020B0604020202020204" pitchFamily="34" charset="0"/>
              </a:rPr>
              <a:t>süre içinde sonuçlandırılamayan başvurularla ilgili işlemin safahatı hakkında dilekçe sahiplerine bilgi verilir. </a:t>
            </a:r>
            <a:r>
              <a:rPr lang="tr-TR" sz="2000" dirty="0" smtClean="0">
                <a:latin typeface="Arial" panose="020B0604020202020204" pitchFamily="34" charset="0"/>
                <a:cs typeface="Arial" panose="020B0604020202020204" pitchFamily="34" charset="0"/>
              </a:rPr>
              <a:t/>
            </a:r>
            <a:br>
              <a:rPr lang="tr-TR" sz="2000" dirty="0" smtClean="0">
                <a:latin typeface="Arial" panose="020B0604020202020204" pitchFamily="34" charset="0"/>
                <a:cs typeface="Arial" panose="020B0604020202020204" pitchFamily="34" charset="0"/>
              </a:rPr>
            </a:br>
            <a:r>
              <a:rPr lang="tr-TR" sz="2000" dirty="0" smtClean="0">
                <a:latin typeface="Arial" panose="020B0604020202020204" pitchFamily="34" charset="0"/>
                <a:cs typeface="Arial" panose="020B0604020202020204" pitchFamily="34" charset="0"/>
              </a:rPr>
              <a:t>İşlem </a:t>
            </a:r>
            <a:r>
              <a:rPr lang="tr-TR" sz="2000" dirty="0">
                <a:latin typeface="Arial" panose="020B0604020202020204" pitchFamily="34" charset="0"/>
                <a:cs typeface="Arial" panose="020B0604020202020204" pitchFamily="34" charset="0"/>
              </a:rPr>
              <a:t>safahatının duyurulması halinde alınan sonuç ayrıca bildirilir.</a:t>
            </a:r>
          </a:p>
        </p:txBody>
      </p:sp>
      <p:pic>
        <p:nvPicPr>
          <p:cNvPr id="9" name="Resim 8"/>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
        <p:nvSpPr>
          <p:cNvPr id="10" name="Dikdörtgen 9"/>
          <p:cNvSpPr/>
          <p:nvPr/>
        </p:nvSpPr>
        <p:spPr>
          <a:xfrm>
            <a:off x="881182" y="809529"/>
            <a:ext cx="6997749" cy="1015663"/>
          </a:xfrm>
          <a:prstGeom prst="rect">
            <a:avLst/>
          </a:prstGeom>
        </p:spPr>
        <p:txBody>
          <a:bodyPr wrap="none">
            <a:spAutoFit/>
          </a:bodyPr>
          <a:lstStyle/>
          <a:p>
            <a:endParaRPr lang="tr-TR" sz="3000" dirty="0" smtClean="0">
              <a:latin typeface="Arial" panose="020B0604020202020204" pitchFamily="34" charset="0"/>
              <a:cs typeface="Arial" panose="020B0604020202020204" pitchFamily="34" charset="0"/>
            </a:endParaRPr>
          </a:p>
          <a:p>
            <a:r>
              <a:rPr lang="tr-TR" sz="3000" dirty="0" smtClean="0">
                <a:latin typeface="Arial" panose="020B0604020202020204" pitchFamily="34" charset="0"/>
                <a:cs typeface="Arial" panose="020B0604020202020204" pitchFamily="34" charset="0"/>
              </a:rPr>
              <a:t>KAPSAM DIŞI İHBAR VE ŞİKAYETLER</a:t>
            </a:r>
            <a:endParaRPr lang="tr-TR" sz="3000"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1706163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39132" y="1714501"/>
            <a:ext cx="8621486" cy="4810125"/>
          </a:xfrm>
        </p:spPr>
        <p:txBody>
          <a:bodyPr rtlCol="0">
            <a:normAutofit fontScale="85000" lnSpcReduction="10000"/>
          </a:bodyPr>
          <a:lstStyle/>
          <a:p>
            <a:pPr marL="624078" indent="-514350" algn="just">
              <a:lnSpc>
                <a:spcPct val="120000"/>
              </a:lnSpc>
              <a:buFont typeface="+mj-lt"/>
              <a:buAutoNum type="arabicPeriod"/>
              <a:defRPr/>
            </a:pPr>
            <a:r>
              <a:rPr lang="tr-TR" sz="2400" b="1" dirty="0" smtClean="0">
                <a:latin typeface="Arial" panose="020B0604020202020204" pitchFamily="34" charset="0"/>
                <a:cs typeface="Arial" panose="020B0604020202020204" pitchFamily="34" charset="0"/>
              </a:rPr>
              <a:t>Öldürme suçu, </a:t>
            </a:r>
          </a:p>
          <a:p>
            <a:pPr marL="624078" indent="-514350" algn="just">
              <a:lnSpc>
                <a:spcPct val="120000"/>
              </a:lnSpc>
              <a:buFont typeface="+mj-lt"/>
              <a:buAutoNum type="arabicPeriod"/>
              <a:defRPr/>
            </a:pPr>
            <a:r>
              <a:rPr lang="tr-TR" sz="2400" b="1" dirty="0" smtClean="0">
                <a:latin typeface="Arial" panose="020B0604020202020204" pitchFamily="34" charset="0"/>
                <a:cs typeface="Arial" panose="020B0604020202020204" pitchFamily="34" charset="0"/>
              </a:rPr>
              <a:t>Kasten yaralama suçu, </a:t>
            </a:r>
          </a:p>
          <a:p>
            <a:pPr marL="624078" indent="-514350" algn="just">
              <a:lnSpc>
                <a:spcPct val="120000"/>
              </a:lnSpc>
              <a:buFont typeface="+mj-lt"/>
              <a:buAutoNum type="arabicPeriod"/>
              <a:defRPr/>
            </a:pPr>
            <a:r>
              <a:rPr lang="tr-TR" sz="2400" b="1" dirty="0" smtClean="0">
                <a:latin typeface="Arial" panose="020B0604020202020204" pitchFamily="34" charset="0"/>
                <a:cs typeface="Arial" panose="020B0604020202020204" pitchFamily="34" charset="0"/>
              </a:rPr>
              <a:t>İşkence suçu, </a:t>
            </a:r>
          </a:p>
          <a:p>
            <a:pPr marL="624078" indent="-514350" algn="just">
              <a:lnSpc>
                <a:spcPct val="120000"/>
              </a:lnSpc>
              <a:buFont typeface="+mj-lt"/>
              <a:buAutoNum type="arabicPeriod"/>
              <a:defRPr/>
            </a:pPr>
            <a:r>
              <a:rPr lang="tr-TR" sz="2400" b="1" dirty="0" smtClean="0">
                <a:latin typeface="Arial" panose="020B0604020202020204" pitchFamily="34" charset="0"/>
                <a:cs typeface="Arial" panose="020B0604020202020204" pitchFamily="34" charset="0"/>
              </a:rPr>
              <a:t>Zor kullanma yetkisine ilişkin sınırın aşılması suçu, </a:t>
            </a:r>
          </a:p>
          <a:p>
            <a:pPr marL="624078" indent="-514350" algn="just">
              <a:lnSpc>
                <a:spcPct val="120000"/>
              </a:lnSpc>
              <a:buFont typeface="+mj-lt"/>
              <a:buAutoNum type="arabicPeriod"/>
              <a:defRPr/>
            </a:pPr>
            <a:r>
              <a:rPr lang="tr-TR" sz="2400" b="1" dirty="0" smtClean="0">
                <a:latin typeface="Arial" panose="020B0604020202020204" pitchFamily="34" charset="0"/>
                <a:cs typeface="Arial" panose="020B0604020202020204" pitchFamily="34" charset="0"/>
              </a:rPr>
              <a:t>Suç işlemek amacıyla örgüt kurma suçu,</a:t>
            </a:r>
          </a:p>
          <a:p>
            <a:pPr marL="624078" indent="-514350" algn="just">
              <a:lnSpc>
                <a:spcPct val="120000"/>
              </a:lnSpc>
              <a:buFont typeface="+mj-lt"/>
              <a:buAutoNum type="arabicPeriod"/>
              <a:defRPr/>
            </a:pPr>
            <a:r>
              <a:rPr lang="tr-TR" sz="2400" b="1" dirty="0" smtClean="0">
                <a:latin typeface="Arial" panose="020B0604020202020204" pitchFamily="34" charset="0"/>
                <a:cs typeface="Arial" panose="020B0604020202020204" pitchFamily="34" charset="0"/>
              </a:rPr>
              <a:t>Örgüt faaliyeti çerçevesinde işlenen suçlar</a:t>
            </a:r>
          </a:p>
          <a:p>
            <a:pPr marL="184150" indent="15875" algn="just">
              <a:lnSpc>
                <a:spcPct val="120000"/>
              </a:lnSpc>
              <a:buNone/>
              <a:defRPr/>
            </a:pPr>
            <a:r>
              <a:rPr lang="tr-TR" sz="2400" dirty="0" smtClean="0">
                <a:latin typeface="Arial" panose="020B0604020202020204" pitchFamily="34" charset="0"/>
                <a:cs typeface="Arial" panose="020B0604020202020204" pitchFamily="34" charset="0"/>
              </a:rPr>
              <a:t>ile ilgili ön incelemelerin ve/veya disiplin soruşturmalarının uzmanlaştırılmış </a:t>
            </a:r>
            <a:r>
              <a:rPr lang="tr-TR" sz="2400" b="1" dirty="0" smtClean="0">
                <a:latin typeface="Arial" panose="020B0604020202020204" pitchFamily="34" charset="0"/>
                <a:cs typeface="Arial" panose="020B0604020202020204" pitchFamily="34" charset="0"/>
              </a:rPr>
              <a:t>mülkiye müfettişleri</a:t>
            </a:r>
            <a:r>
              <a:rPr lang="tr-TR" sz="2400" dirty="0" smtClean="0">
                <a:latin typeface="Arial" panose="020B0604020202020204" pitchFamily="34" charset="0"/>
                <a:cs typeface="Arial" panose="020B0604020202020204" pitchFamily="34" charset="0"/>
              </a:rPr>
              <a:t> tarafından yapılması esastır.</a:t>
            </a:r>
          </a:p>
          <a:p>
            <a:pPr marL="527050" indent="-342900" algn="just">
              <a:lnSpc>
                <a:spcPct val="120000"/>
              </a:lnSpc>
              <a:buFont typeface="Wingdings" panose="05000000000000000000" pitchFamily="2" charset="2"/>
              <a:buChar char="Ø"/>
              <a:defRPr/>
            </a:pPr>
            <a:r>
              <a:rPr lang="tr-TR" sz="2400" dirty="0" smtClean="0">
                <a:latin typeface="Arial" panose="020B0604020202020204" pitchFamily="34" charset="0"/>
                <a:cs typeface="Arial" panose="020B0604020202020204" pitchFamily="34" charset="0"/>
              </a:rPr>
              <a:t>Cumhuriyet savcılarının doğrudan soruşturma yapabilmelerine ilişkin özel hükümler saklıdır. </a:t>
            </a:r>
          </a:p>
          <a:p>
            <a:pPr marL="527050" indent="-342900" algn="just">
              <a:lnSpc>
                <a:spcPct val="120000"/>
              </a:lnSpc>
              <a:buFont typeface="Wingdings" panose="05000000000000000000" pitchFamily="2" charset="2"/>
              <a:buChar char="Ø"/>
              <a:defRPr/>
            </a:pPr>
            <a:r>
              <a:rPr lang="tr-TR" sz="2400" dirty="0" smtClean="0">
                <a:latin typeface="Arial" panose="020B0604020202020204" pitchFamily="34" charset="0"/>
                <a:cs typeface="Arial" panose="020B0604020202020204" pitchFamily="34" charset="0"/>
              </a:rPr>
              <a:t>Cumhuriyet Savcıları bu soruşturmaları bizzat ve öncelikle yapar.</a:t>
            </a:r>
          </a:p>
        </p:txBody>
      </p:sp>
      <p:sp>
        <p:nvSpPr>
          <p:cNvPr id="3" name="2 Başlık"/>
          <p:cNvSpPr>
            <a:spLocks noGrp="1"/>
          </p:cNvSpPr>
          <p:nvPr>
            <p:ph type="title"/>
          </p:nvPr>
        </p:nvSpPr>
        <p:spPr>
          <a:xfrm>
            <a:off x="1331119" y="338140"/>
            <a:ext cx="6481763" cy="1252537"/>
          </a:xfrm>
        </p:spPr>
        <p:txBody>
          <a:bodyPr rtlCol="0">
            <a:normAutofit fontScale="90000"/>
          </a:bodyPr>
          <a:lstStyle/>
          <a:p>
            <a:pPr algn="ctr">
              <a:defRPr/>
            </a:pPr>
            <a:r>
              <a:rPr lang="tr-TR" sz="3000" dirty="0">
                <a:latin typeface="Arial" panose="020B0604020202020204" pitchFamily="34" charset="0"/>
                <a:cs typeface="Arial" panose="020B0604020202020204" pitchFamily="34" charset="0"/>
              </a:rPr>
              <a:t>MÜLKİYE MÜFETTİŞLERİ TARAFINDAN SORUŞTURULACAK SUÇLAR </a:t>
            </a:r>
            <a:r>
              <a:rPr lang="tr-TR" sz="3000" dirty="0" smtClean="0">
                <a:latin typeface="Arial" panose="020B0604020202020204" pitchFamily="34" charset="0"/>
                <a:cs typeface="Arial" panose="020B0604020202020204" pitchFamily="34" charset="0"/>
              </a:rPr>
              <a:t/>
            </a:r>
            <a:br>
              <a:rPr lang="tr-TR" sz="3000" dirty="0" smtClean="0">
                <a:latin typeface="Arial" panose="020B0604020202020204" pitchFamily="34" charset="0"/>
                <a:cs typeface="Arial" panose="020B0604020202020204" pitchFamily="34" charset="0"/>
              </a:rPr>
            </a:br>
            <a:r>
              <a:rPr lang="tr-TR" sz="3000" dirty="0" smtClean="0">
                <a:latin typeface="Arial" panose="020B0604020202020204" pitchFamily="34" charset="0"/>
                <a:cs typeface="Arial" panose="020B0604020202020204" pitchFamily="34" charset="0"/>
              </a:rPr>
              <a:t>(KATALOG SUÇLAR) </a:t>
            </a:r>
            <a:endParaRPr lang="tr-TR" sz="3000" dirty="0">
              <a:latin typeface="Arial" panose="020B0604020202020204" pitchFamily="34" charset="0"/>
              <a:cs typeface="Arial" panose="020B0604020202020204" pitchFamily="34" charset="0"/>
            </a:endParaRPr>
          </a:p>
        </p:txBody>
      </p:sp>
      <p:pic>
        <p:nvPicPr>
          <p:cNvPr id="5" name="Resim 4"/>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1323513514"/>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ctrTitle"/>
          </p:nvPr>
        </p:nvSpPr>
        <p:spPr>
          <a:xfrm>
            <a:off x="869759" y="2130251"/>
            <a:ext cx="7887380" cy="3657600"/>
          </a:xfrm>
        </p:spPr>
        <p:txBody>
          <a:bodyPr>
            <a:normAutofit fontScale="90000"/>
          </a:bodyPr>
          <a:lstStyle/>
          <a:p>
            <a:pPr algn="just">
              <a:lnSpc>
                <a:spcPct val="150000"/>
              </a:lnSpc>
            </a:pPr>
            <a:r>
              <a:rPr lang="tr-TR" sz="2400" dirty="0" smtClean="0">
                <a:latin typeface="Arial" panose="020B0604020202020204" pitchFamily="34" charset="0"/>
                <a:cs typeface="Arial" panose="020B0604020202020204" pitchFamily="34" charset="0"/>
              </a:rPr>
              <a:t>Kolluk </a:t>
            </a:r>
            <a:r>
              <a:rPr lang="tr-TR" sz="2400" dirty="0">
                <a:latin typeface="Arial" panose="020B0604020202020204" pitchFamily="34" charset="0"/>
                <a:cs typeface="Arial" panose="020B0604020202020204" pitchFamily="34" charset="0"/>
              </a:rPr>
              <a:t>personeli hakkındaki ihbar ve şikayetin, garaz veya mücerret hakaret için, uydurma bir suç isnadı suretiyle yapıldığının araştırma, ön inceleme sonucunda veya soruşturma ve yargılamanın tabi olduğu kanuni işlem sonucunda bu isnadın sabit olmadığının anlaşılması halinde merkezde bu memurun en üst amiri, illerde valiler tarafından isnatta bulunanlar hakkında kamu davasının açılması Cumhuriyet Savcılığından talep edilir</a:t>
            </a:r>
            <a:r>
              <a:rPr lang="tr-TR" sz="2400" dirty="0" smtClean="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p:txBody>
      </p:sp>
      <p:pic>
        <p:nvPicPr>
          <p:cNvPr id="9" name="Resim 8"/>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
        <p:nvSpPr>
          <p:cNvPr id="10" name="Dikdörtgen 9"/>
          <p:cNvSpPr/>
          <p:nvPr/>
        </p:nvSpPr>
        <p:spPr>
          <a:xfrm>
            <a:off x="1880014" y="1065547"/>
            <a:ext cx="6168676" cy="553998"/>
          </a:xfrm>
          <a:prstGeom prst="rect">
            <a:avLst/>
          </a:prstGeom>
        </p:spPr>
        <p:txBody>
          <a:bodyPr wrap="none">
            <a:spAutoFit/>
          </a:bodyPr>
          <a:lstStyle/>
          <a:p>
            <a:r>
              <a:rPr lang="tr-TR" sz="3000" dirty="0" smtClean="0">
                <a:latin typeface="Arial" panose="020B0604020202020204" pitchFamily="34" charset="0"/>
                <a:cs typeface="Arial" panose="020B0604020202020204" pitchFamily="34" charset="0"/>
              </a:rPr>
              <a:t>HAKKIN KÖTÜYE KULLANILMASI</a:t>
            </a:r>
            <a:endParaRPr lang="tr-TR" sz="3000"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1439374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ctrTitle"/>
          </p:nvPr>
        </p:nvSpPr>
        <p:spPr>
          <a:xfrm>
            <a:off x="1164353" y="2974023"/>
            <a:ext cx="6835391" cy="2832669"/>
          </a:xfrm>
        </p:spPr>
        <p:txBody>
          <a:bodyPr>
            <a:normAutofit fontScale="90000"/>
          </a:bodyPr>
          <a:lstStyle/>
          <a:p>
            <a:pPr algn="just">
              <a:lnSpc>
                <a:spcPct val="150000"/>
              </a:lnSpc>
            </a:pPr>
            <a:r>
              <a:rPr lang="tr-TR" sz="3600" dirty="0"/>
              <a:t/>
            </a:r>
            <a:br>
              <a:rPr lang="tr-TR" sz="3600" dirty="0"/>
            </a:br>
            <a:r>
              <a:rPr lang="tr-TR" sz="2900" dirty="0">
                <a:latin typeface="Arial" panose="020B0604020202020204" pitchFamily="34" charset="0"/>
                <a:cs typeface="Arial" panose="020B0604020202020204" pitchFamily="34" charset="0"/>
              </a:rPr>
              <a:t>Kolluk personelinin birinci fıkrada belirtilen durumlarda kamu davası açılması için Cumhuriyet Başsavcılığına başvurma ve haksız isnatta bulunanlar hakkında genel hükümlere göre tazminat davası açma hakları saklıdır.</a:t>
            </a:r>
          </a:p>
        </p:txBody>
      </p:sp>
      <p:pic>
        <p:nvPicPr>
          <p:cNvPr id="9" name="Resim 8"/>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
        <p:nvSpPr>
          <p:cNvPr id="10" name="Dikdörtgen 9"/>
          <p:cNvSpPr/>
          <p:nvPr/>
        </p:nvSpPr>
        <p:spPr>
          <a:xfrm>
            <a:off x="2507811" y="1086528"/>
            <a:ext cx="184731" cy="1015663"/>
          </a:xfrm>
          <a:prstGeom prst="rect">
            <a:avLst/>
          </a:prstGeom>
        </p:spPr>
        <p:txBody>
          <a:bodyPr wrap="none">
            <a:spAutoFit/>
          </a:bodyPr>
          <a:lstStyle/>
          <a:p>
            <a:endParaRPr lang="tr-TR" sz="3000" dirty="0">
              <a:latin typeface="Arial" panose="020B0604020202020204" pitchFamily="34" charset="0"/>
              <a:cs typeface="Arial" panose="020B0604020202020204" pitchFamily="34" charset="0"/>
            </a:endParaRPr>
          </a:p>
          <a:p>
            <a:endParaRPr lang="tr-TR" sz="3000"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2293139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BAŞVURU SONRASINDA YAPILACAK İŞLEMLER</a:t>
            </a:r>
            <a:endParaRPr lang="tr-TR" dirty="0"/>
          </a:p>
        </p:txBody>
      </p:sp>
      <p:sp>
        <p:nvSpPr>
          <p:cNvPr id="3" name="İçerik Yer Tutucusu 2"/>
          <p:cNvSpPr>
            <a:spLocks noGrp="1"/>
          </p:cNvSpPr>
          <p:nvPr>
            <p:ph idx="1"/>
          </p:nvPr>
        </p:nvSpPr>
        <p:spPr/>
        <p:txBody>
          <a:bodyPr>
            <a:normAutofit lnSpcReduction="10000"/>
          </a:bodyPr>
          <a:lstStyle/>
          <a:p>
            <a:endParaRPr lang="tr-TR" dirty="0" smtClean="0"/>
          </a:p>
          <a:p>
            <a:r>
              <a:rPr lang="tr-TR" dirty="0" smtClean="0"/>
              <a:t>ARAŞTIRMA</a:t>
            </a:r>
          </a:p>
          <a:p>
            <a:r>
              <a:rPr lang="tr-TR" dirty="0" smtClean="0"/>
              <a:t>DİSİPLİN SORUŞTURMASI</a:t>
            </a:r>
          </a:p>
          <a:p>
            <a:r>
              <a:rPr lang="tr-TR" dirty="0" smtClean="0"/>
              <a:t>4483 SAYILI KANUN GEREĞİ ÖN İNCELEME</a:t>
            </a:r>
          </a:p>
          <a:p>
            <a:r>
              <a:rPr lang="tr-TR" dirty="0"/>
              <a:t>4483 SAYILI KANUN GEREĞİ ÖN </a:t>
            </a:r>
            <a:r>
              <a:rPr lang="tr-TR" dirty="0" smtClean="0"/>
              <a:t>İNCELEME VE DİSİPLİN SORUŞTURMASI</a:t>
            </a:r>
          </a:p>
          <a:p>
            <a:endParaRPr lang="tr-TR" dirty="0" smtClean="0"/>
          </a:p>
          <a:p>
            <a:pPr algn="ctr">
              <a:buNone/>
            </a:pPr>
            <a:r>
              <a:rPr lang="tr-TR" dirty="0" smtClean="0"/>
              <a:t>Başvuru kayıt no </a:t>
            </a:r>
            <a:r>
              <a:rPr lang="tr-TR" dirty="0" smtClean="0">
                <a:solidFill>
                  <a:srgbClr val="FF0000"/>
                </a:solidFill>
              </a:rPr>
              <a:t>3 iş günü </a:t>
            </a:r>
            <a:r>
              <a:rPr lang="tr-TR" dirty="0" smtClean="0"/>
              <a:t>içinde bildirilir.</a:t>
            </a:r>
          </a:p>
          <a:p>
            <a:pPr algn="ctr">
              <a:buNone/>
            </a:pPr>
            <a:r>
              <a:rPr lang="tr-TR" dirty="0" smtClean="0"/>
              <a:t>Kuruma üst yazı ile/hangi yolla başvurulmuşsa o yolla</a:t>
            </a:r>
          </a:p>
          <a:p>
            <a:endParaRPr lang="tr-TR" dirty="0"/>
          </a:p>
          <a:p>
            <a:pPr marL="0" indent="0">
              <a:buNone/>
            </a:pPr>
            <a:endParaRPr lang="tr-TR" dirty="0"/>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pic>
        <p:nvPicPr>
          <p:cNvPr id="5" name="Resim 4"/>
          <p:cNvPicPr/>
          <p:nvPr/>
        </p:nvPicPr>
        <p:blipFill>
          <a:blip r:embed="rId3"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Tree>
    <p:extLst>
      <p:ext uri="{BB962C8B-B14F-4D97-AF65-F5344CB8AC3E}">
        <p14:creationId xmlns:p14="http://schemas.microsoft.com/office/powerpoint/2010/main" val="1204011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ctrTitle"/>
          </p:nvPr>
        </p:nvSpPr>
        <p:spPr>
          <a:xfrm>
            <a:off x="293914" y="1628799"/>
            <a:ext cx="8700617" cy="5013161"/>
          </a:xfrm>
        </p:spPr>
        <p:txBody>
          <a:bodyPr>
            <a:noAutofit/>
          </a:bodyPr>
          <a:lstStyle/>
          <a:p>
            <a:pPr algn="l">
              <a:lnSpc>
                <a:spcPct val="150000"/>
              </a:lnSpc>
            </a:pPr>
            <a:r>
              <a:rPr lang="tr-TR" sz="2000" b="1" dirty="0" smtClean="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Mer’i mevzuatımızda </a:t>
            </a:r>
            <a:r>
              <a:rPr lang="tr-TR" sz="2000" b="1" dirty="0" smtClean="0">
                <a:latin typeface="Arial" panose="020B0604020202020204" pitchFamily="34" charset="0"/>
                <a:cs typeface="Arial" panose="020B0604020202020204" pitchFamily="34" charset="0"/>
              </a:rPr>
              <a:t>idari tahkikat </a:t>
            </a:r>
            <a:r>
              <a:rPr lang="tr-TR" sz="2000" dirty="0" smtClean="0">
                <a:latin typeface="Arial" panose="020B0604020202020204" pitchFamily="34" charset="0"/>
                <a:cs typeface="Arial" panose="020B0604020202020204" pitchFamily="34" charset="0"/>
              </a:rPr>
              <a:t>işlemi </a:t>
            </a:r>
            <a:r>
              <a:rPr lang="tr-TR" sz="2000" dirty="0" smtClean="0">
                <a:latin typeface="Arial" panose="020B0604020202020204" pitchFamily="34" charset="0"/>
                <a:cs typeface="Arial" panose="020B0604020202020204" pitchFamily="34" charset="0"/>
              </a:rPr>
              <a:t>bulunmamaktadır… </a:t>
            </a:r>
            <a:r>
              <a:rPr lang="tr-TR" sz="2000" dirty="0" smtClean="0">
                <a:latin typeface="Arial" panose="020B0604020202020204" pitchFamily="34" charset="0"/>
                <a:cs typeface="Arial" panose="020B0604020202020204" pitchFamily="34" charset="0"/>
              </a:rPr>
              <a:t>İdari tahkikat yerine araştırma tabiri kullanılmalıdır. </a:t>
            </a:r>
            <a:r>
              <a:rPr lang="tr-TR" sz="2000" b="1" dirty="0" smtClean="0">
                <a:latin typeface="Arial" panose="020B0604020202020204" pitchFamily="34" charset="0"/>
                <a:cs typeface="Arial" panose="020B0604020202020204" pitchFamily="34" charset="0"/>
              </a:rPr>
              <a:t/>
            </a:r>
            <a:br>
              <a:rPr lang="tr-TR" sz="2000" b="1" dirty="0" smtClean="0">
                <a:latin typeface="Arial" panose="020B0604020202020204" pitchFamily="34" charset="0"/>
                <a:cs typeface="Arial" panose="020B0604020202020204" pitchFamily="34" charset="0"/>
              </a:rPr>
            </a:br>
            <a:r>
              <a:rPr lang="tr-TR" sz="2000" b="1" dirty="0" smtClean="0">
                <a:latin typeface="Arial" panose="020B0604020202020204" pitchFamily="34" charset="0"/>
                <a:cs typeface="Arial" panose="020B0604020202020204" pitchFamily="34" charset="0"/>
              </a:rPr>
              <a:t>* Araştırma</a:t>
            </a:r>
            <a:r>
              <a:rPr lang="tr-TR" sz="2000" b="1"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suç </a:t>
            </a:r>
            <a:r>
              <a:rPr lang="tr-TR" sz="2000" dirty="0">
                <a:latin typeface="Arial" panose="020B0604020202020204" pitchFamily="34" charset="0"/>
                <a:cs typeface="Arial" panose="020B0604020202020204" pitchFamily="34" charset="0"/>
              </a:rPr>
              <a:t>iddiası içeren herhangi bir ihbar ve şikayet, taşrada görevli personel için </a:t>
            </a:r>
            <a:r>
              <a:rPr lang="tr-TR" sz="2000" b="1" dirty="0">
                <a:latin typeface="Arial" panose="020B0604020202020204" pitchFamily="34" charset="0"/>
                <a:cs typeface="Arial" panose="020B0604020202020204" pitchFamily="34" charset="0"/>
              </a:rPr>
              <a:t>mülki idare amirliklerince, </a:t>
            </a:r>
            <a:r>
              <a:rPr lang="tr-TR" sz="2000" dirty="0" smtClean="0">
                <a:latin typeface="Arial" panose="020B0604020202020204" pitchFamily="34" charset="0"/>
                <a:cs typeface="Arial" panose="020B0604020202020204" pitchFamily="34" charset="0"/>
              </a:rPr>
              <a:t>evvela, Yönetmeliğin 59 </a:t>
            </a:r>
            <a:r>
              <a:rPr lang="tr-TR" sz="2000" dirty="0">
                <a:latin typeface="Arial" panose="020B0604020202020204" pitchFamily="34" charset="0"/>
                <a:cs typeface="Arial" panose="020B0604020202020204" pitchFamily="34" charset="0"/>
              </a:rPr>
              <a:t>uncu ve 60 </a:t>
            </a:r>
            <a:r>
              <a:rPr lang="tr-TR" sz="2000" dirty="0" err="1">
                <a:latin typeface="Arial" panose="020B0604020202020204" pitchFamily="34" charset="0"/>
                <a:cs typeface="Arial" panose="020B0604020202020204" pitchFamily="34" charset="0"/>
              </a:rPr>
              <a:t>ıncı</a:t>
            </a:r>
            <a:r>
              <a:rPr lang="tr-TR" sz="2000" dirty="0">
                <a:latin typeface="Arial" panose="020B0604020202020204" pitchFamily="34" charset="0"/>
                <a:cs typeface="Arial" panose="020B0604020202020204" pitchFamily="34" charset="0"/>
              </a:rPr>
              <a:t> maddelerde belirtilen unsurları taşıyıp taşımadığı yönüyle incelenir. </a:t>
            </a:r>
            <a:r>
              <a:rPr lang="tr-TR" sz="2000" dirty="0" smtClean="0">
                <a:latin typeface="Arial" panose="020B0604020202020204" pitchFamily="34" charset="0"/>
                <a:cs typeface="Arial" panose="020B0604020202020204" pitchFamily="34" charset="0"/>
              </a:rPr>
              <a:t/>
            </a:r>
            <a:br>
              <a:rPr lang="tr-TR" sz="2000" dirty="0" smtClean="0">
                <a:latin typeface="Arial" panose="020B0604020202020204" pitchFamily="34" charset="0"/>
                <a:cs typeface="Arial" panose="020B0604020202020204" pitchFamily="34" charset="0"/>
              </a:rPr>
            </a:br>
            <a:r>
              <a:rPr lang="tr-TR" sz="2000" dirty="0" smtClean="0">
                <a:latin typeface="Arial" panose="020B0604020202020204" pitchFamily="34" charset="0"/>
                <a:cs typeface="Arial" panose="020B0604020202020204" pitchFamily="34" charset="0"/>
              </a:rPr>
              <a:t>*Zamanaşımına </a:t>
            </a:r>
            <a:r>
              <a:rPr lang="tr-TR" sz="2000" dirty="0">
                <a:latin typeface="Arial" panose="020B0604020202020204" pitchFamily="34" charset="0"/>
                <a:cs typeface="Arial" panose="020B0604020202020204" pitchFamily="34" charset="0"/>
              </a:rPr>
              <a:t>uğrama ihtimali bulunan ihbar ve şikayetlere öncelik verilir. </a:t>
            </a:r>
            <a:r>
              <a:rPr lang="tr-TR" sz="2000" dirty="0" smtClean="0">
                <a:latin typeface="Arial" panose="020B0604020202020204" pitchFamily="34" charset="0"/>
                <a:cs typeface="Arial" panose="020B0604020202020204" pitchFamily="34" charset="0"/>
              </a:rPr>
              <a:t/>
            </a:r>
            <a:br>
              <a:rPr lang="tr-TR" sz="2000" dirty="0" smtClean="0">
                <a:latin typeface="Arial" panose="020B0604020202020204" pitchFamily="34" charset="0"/>
                <a:cs typeface="Arial" panose="020B0604020202020204" pitchFamily="34" charset="0"/>
              </a:rPr>
            </a:br>
            <a:r>
              <a:rPr lang="tr-TR" sz="2000" dirty="0">
                <a:latin typeface="Arial" panose="020B0604020202020204" pitchFamily="34" charset="0"/>
                <a:cs typeface="Arial" panose="020B0604020202020204" pitchFamily="34" charset="0"/>
              </a:rPr>
              <a:t>*</a:t>
            </a:r>
            <a:r>
              <a:rPr lang="tr-TR" sz="2000" dirty="0" smtClean="0">
                <a:latin typeface="Arial" panose="020B0604020202020204" pitchFamily="34" charset="0"/>
                <a:cs typeface="Arial" panose="020B0604020202020204" pitchFamily="34" charset="0"/>
              </a:rPr>
              <a:t>Kimlik </a:t>
            </a:r>
            <a:r>
              <a:rPr lang="tr-TR" sz="2000" dirty="0">
                <a:latin typeface="Arial" panose="020B0604020202020204" pitchFamily="34" charset="0"/>
                <a:cs typeface="Arial" panose="020B0604020202020204" pitchFamily="34" charset="0"/>
              </a:rPr>
              <a:t>bilgileri hiç bulunmayan ya da yanlış olan ihbar ve şikayetler ile kimliğin tespit edilemediği durumlarda (</a:t>
            </a:r>
            <a:r>
              <a:rPr lang="tr-TR" sz="1600" i="1" dirty="0">
                <a:latin typeface="Arial" panose="020B0604020202020204" pitchFamily="34" charset="0"/>
                <a:cs typeface="Arial" panose="020B0604020202020204" pitchFamily="34" charset="0"/>
              </a:rPr>
              <a:t>telefon, mektup, e-posta gibi</a:t>
            </a:r>
            <a:r>
              <a:rPr lang="tr-TR" sz="2000" dirty="0">
                <a:latin typeface="Arial" panose="020B0604020202020204" pitchFamily="34" charset="0"/>
                <a:cs typeface="Arial" panose="020B0604020202020204" pitchFamily="34" charset="0"/>
              </a:rPr>
              <a:t>) iddiaların somut verileri içerip içermediği değerlendirilir. </a:t>
            </a:r>
            <a:r>
              <a:rPr lang="tr-TR" sz="2000" dirty="0" smtClean="0">
                <a:latin typeface="Arial" panose="020B0604020202020204" pitchFamily="34" charset="0"/>
                <a:cs typeface="Arial" panose="020B0604020202020204" pitchFamily="34" charset="0"/>
              </a:rPr>
              <a:t/>
            </a:r>
            <a:br>
              <a:rPr lang="tr-TR" sz="2000" dirty="0" smtClean="0">
                <a:latin typeface="Arial" panose="020B0604020202020204" pitchFamily="34" charset="0"/>
                <a:cs typeface="Arial" panose="020B0604020202020204" pitchFamily="34" charset="0"/>
              </a:rPr>
            </a:br>
            <a:endParaRPr lang="tr-TR" sz="2000" dirty="0">
              <a:latin typeface="Arial" panose="020B0604020202020204" pitchFamily="34" charset="0"/>
              <a:cs typeface="Arial" panose="020B0604020202020204" pitchFamily="34" charset="0"/>
            </a:endParaRPr>
          </a:p>
        </p:txBody>
      </p:sp>
      <p:pic>
        <p:nvPicPr>
          <p:cNvPr id="9" name="Resim 8"/>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
        <p:nvSpPr>
          <p:cNvPr id="10" name="Dikdörtgen 9"/>
          <p:cNvSpPr/>
          <p:nvPr/>
        </p:nvSpPr>
        <p:spPr>
          <a:xfrm>
            <a:off x="3209191" y="587925"/>
            <a:ext cx="2584939" cy="553998"/>
          </a:xfrm>
          <a:prstGeom prst="rect">
            <a:avLst/>
          </a:prstGeom>
        </p:spPr>
        <p:txBody>
          <a:bodyPr wrap="square">
            <a:spAutoFit/>
          </a:bodyPr>
          <a:lstStyle/>
          <a:p>
            <a:r>
              <a:rPr lang="tr-TR" sz="3000" dirty="0" smtClean="0">
                <a:latin typeface="Arial" panose="020B0604020202020204" pitchFamily="34" charset="0"/>
                <a:cs typeface="Arial" panose="020B0604020202020204" pitchFamily="34" charset="0"/>
              </a:rPr>
              <a:t>ARAŞTIRMA</a:t>
            </a:r>
            <a:endParaRPr lang="tr-TR" sz="3000"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3887140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ctrTitle"/>
          </p:nvPr>
        </p:nvSpPr>
        <p:spPr>
          <a:xfrm>
            <a:off x="869760" y="2665036"/>
            <a:ext cx="7578781" cy="4058567"/>
          </a:xfrm>
        </p:spPr>
        <p:txBody>
          <a:bodyPr>
            <a:normAutofit fontScale="90000"/>
          </a:bodyPr>
          <a:lstStyle/>
          <a:p>
            <a:pPr algn="l">
              <a:lnSpc>
                <a:spcPct val="150000"/>
              </a:lnSpc>
            </a:pPr>
            <a:r>
              <a:rPr lang="tr-TR" sz="3600" b="1" dirty="0" smtClean="0"/>
              <a:t/>
            </a:r>
            <a:br>
              <a:rPr lang="tr-TR" sz="3600" b="1" dirty="0" smtClean="0"/>
            </a:br>
            <a:r>
              <a:rPr lang="tr-TR" sz="3600" b="1" dirty="0" smtClean="0"/>
              <a:t>Araştırma;</a:t>
            </a:r>
            <a:r>
              <a:rPr lang="tr-TR" sz="3600" b="1" dirty="0"/>
              <a:t/>
            </a:r>
            <a:br>
              <a:rPr lang="tr-TR" sz="3600" b="1" dirty="0"/>
            </a:br>
            <a:r>
              <a:rPr lang="tr-TR" sz="2800" dirty="0">
                <a:latin typeface="Arial" panose="020B0604020202020204" pitchFamily="34" charset="0"/>
                <a:cs typeface="Arial" panose="020B0604020202020204" pitchFamily="34" charset="0"/>
              </a:rPr>
              <a:t>- MİA Sınıfı veya Kolluk Görevlilerinin </a:t>
            </a:r>
            <a:r>
              <a:rPr lang="tr-TR" sz="2800" dirty="0" smtClean="0">
                <a:latin typeface="Arial" panose="020B0604020202020204" pitchFamily="34" charset="0"/>
                <a:cs typeface="Arial" panose="020B0604020202020204" pitchFamily="34" charset="0"/>
              </a:rPr>
              <a:t>Üstü Konumunda olmalıdır.</a:t>
            </a:r>
            <a:r>
              <a:rPr lang="tr-TR" sz="2800" dirty="0">
                <a:latin typeface="Arial" panose="020B0604020202020204" pitchFamily="34" charset="0"/>
                <a:cs typeface="Arial" panose="020B0604020202020204" pitchFamily="34" charset="0"/>
              </a:rPr>
              <a:t/>
            </a:r>
            <a:br>
              <a:rPr lang="tr-TR" sz="2800" dirty="0">
                <a:latin typeface="Arial" panose="020B0604020202020204" pitchFamily="34" charset="0"/>
                <a:cs typeface="Arial" panose="020B0604020202020204" pitchFamily="34" charset="0"/>
              </a:rPr>
            </a:br>
            <a:r>
              <a:rPr lang="tr-TR" sz="2800" dirty="0">
                <a:latin typeface="Arial" panose="020B0604020202020204" pitchFamily="34" charset="0"/>
                <a:cs typeface="Arial" panose="020B0604020202020204" pitchFamily="34" charset="0"/>
              </a:rPr>
              <a:t>- </a:t>
            </a:r>
            <a:r>
              <a:rPr lang="tr-TR" sz="2800" dirty="0" smtClean="0">
                <a:latin typeface="Arial" panose="020B0604020202020204" pitchFamily="34" charset="0"/>
                <a:cs typeface="Arial" panose="020B0604020202020204" pitchFamily="34" charset="0"/>
              </a:rPr>
              <a:t>Araştırma Raporu 45 gün içerisinde tamamlanmalıdır.</a:t>
            </a:r>
            <a:r>
              <a:rPr lang="tr-TR" sz="2800" dirty="0">
                <a:latin typeface="Arial" panose="020B0604020202020204" pitchFamily="34" charset="0"/>
                <a:cs typeface="Arial" panose="020B0604020202020204" pitchFamily="34" charset="0"/>
              </a:rPr>
              <a:t/>
            </a:r>
            <a:br>
              <a:rPr lang="tr-TR" sz="2800" dirty="0">
                <a:latin typeface="Arial" panose="020B0604020202020204" pitchFamily="34" charset="0"/>
                <a:cs typeface="Arial" panose="020B0604020202020204" pitchFamily="34" charset="0"/>
              </a:rPr>
            </a:br>
            <a:r>
              <a:rPr lang="tr-TR" sz="2800" dirty="0">
                <a:latin typeface="Arial" panose="020B0604020202020204" pitchFamily="34" charset="0"/>
                <a:cs typeface="Arial" panose="020B0604020202020204" pitchFamily="34" charset="0"/>
              </a:rPr>
              <a:t>- Gerekçe gösterilmek sureti ile ek </a:t>
            </a:r>
            <a:r>
              <a:rPr lang="tr-TR" sz="2800" dirty="0" smtClean="0">
                <a:latin typeface="Arial" panose="020B0604020202020204" pitchFamily="34" charset="0"/>
                <a:cs typeface="Arial" panose="020B0604020202020204" pitchFamily="34" charset="0"/>
              </a:rPr>
              <a:t>süre kullanılabilir.</a:t>
            </a:r>
            <a:r>
              <a:rPr lang="tr-TR" sz="2800" dirty="0">
                <a:latin typeface="Arial" panose="020B0604020202020204" pitchFamily="34" charset="0"/>
                <a:cs typeface="Arial" panose="020B0604020202020204" pitchFamily="34" charset="0"/>
              </a:rPr>
              <a:t/>
            </a:r>
            <a:br>
              <a:rPr lang="tr-TR" sz="2800" dirty="0">
                <a:latin typeface="Arial" panose="020B0604020202020204" pitchFamily="34" charset="0"/>
                <a:cs typeface="Arial" panose="020B0604020202020204" pitchFamily="34" charset="0"/>
              </a:rPr>
            </a:br>
            <a:r>
              <a:rPr lang="tr-TR" sz="2800" dirty="0">
                <a:latin typeface="Arial" panose="020B0604020202020204" pitchFamily="34" charset="0"/>
                <a:cs typeface="Arial" panose="020B0604020202020204" pitchFamily="34" charset="0"/>
              </a:rPr>
              <a:t>-İhbar ve şikayet niteliği taşımayanlarla ilgili olarak 3071 sayılı Kanuna göre </a:t>
            </a:r>
            <a:r>
              <a:rPr lang="tr-TR" sz="2800" dirty="0" smtClean="0">
                <a:latin typeface="Arial" panose="020B0604020202020204" pitchFamily="34" charset="0"/>
                <a:cs typeface="Arial" panose="020B0604020202020204" pitchFamily="34" charset="0"/>
              </a:rPr>
              <a:t>işlem yapılır.</a:t>
            </a:r>
            <a:r>
              <a:rPr lang="tr-TR" sz="2800" dirty="0"/>
              <a:t/>
            </a:r>
            <a:br>
              <a:rPr lang="tr-TR" sz="2800" dirty="0"/>
            </a:br>
            <a:endParaRPr lang="tr-TR" sz="2800" dirty="0"/>
          </a:p>
        </p:txBody>
      </p:sp>
      <p:pic>
        <p:nvPicPr>
          <p:cNvPr id="9" name="Resim 8"/>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
        <p:nvSpPr>
          <p:cNvPr id="10" name="Dikdörtgen 9"/>
          <p:cNvSpPr/>
          <p:nvPr/>
        </p:nvSpPr>
        <p:spPr>
          <a:xfrm>
            <a:off x="2506179" y="809529"/>
            <a:ext cx="4301499" cy="553998"/>
          </a:xfrm>
          <a:prstGeom prst="rect">
            <a:avLst/>
          </a:prstGeom>
        </p:spPr>
        <p:txBody>
          <a:bodyPr wrap="none">
            <a:spAutoFit/>
          </a:bodyPr>
          <a:lstStyle/>
          <a:p>
            <a:r>
              <a:rPr lang="tr-TR" sz="3000" dirty="0" smtClean="0">
                <a:latin typeface="Arial" panose="020B0604020202020204" pitchFamily="34" charset="0"/>
                <a:cs typeface="Arial" panose="020B0604020202020204" pitchFamily="34" charset="0"/>
              </a:rPr>
              <a:t>YAPILACAK İŞLEMLER</a:t>
            </a:r>
            <a:endParaRPr lang="tr-TR" sz="3000"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476546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178" y="1278200"/>
            <a:ext cx="7886700" cy="1461283"/>
          </a:xfrm>
        </p:spPr>
        <p:txBody>
          <a:bodyPr>
            <a:noAutofit/>
          </a:bodyPr>
          <a:lstStyle/>
          <a:p>
            <a:r>
              <a:rPr lang="tr-TR" sz="3000" dirty="0" smtClean="0">
                <a:latin typeface="Arial" panose="020B0604020202020204" pitchFamily="34" charset="0"/>
                <a:cs typeface="Arial" panose="020B0604020202020204" pitchFamily="34" charset="0"/>
              </a:rPr>
              <a:t>Avrupa İnsan Hakları Mahkemesinin Geliştirdiği  Kolluk Hakkındaki iddiaların soruşturmasına ilişkin geliştirdiği  (5)  prensip</a:t>
            </a:r>
            <a:endParaRPr lang="tr-TR" sz="3000" dirty="0">
              <a:latin typeface="Arial" panose="020B0604020202020204" pitchFamily="34" charset="0"/>
              <a:cs typeface="Arial" panose="020B0604020202020204" pitchFamily="34" charset="0"/>
            </a:endParaRPr>
          </a:p>
        </p:txBody>
      </p:sp>
      <p:sp>
        <p:nvSpPr>
          <p:cNvPr id="3" name="Metin Yer Tutucusu 2"/>
          <p:cNvSpPr>
            <a:spLocks noGrp="1"/>
          </p:cNvSpPr>
          <p:nvPr>
            <p:ph type="body" idx="1"/>
          </p:nvPr>
        </p:nvSpPr>
        <p:spPr>
          <a:xfrm>
            <a:off x="623888" y="2708032"/>
            <a:ext cx="7886700" cy="3381619"/>
          </a:xfrm>
        </p:spPr>
        <p:txBody>
          <a:bodyPr/>
          <a:lstStyle/>
          <a:p>
            <a:endParaRPr lang="tr-TR" dirty="0" smtClean="0"/>
          </a:p>
          <a:p>
            <a:pPr marL="342900" indent="-342900">
              <a:buFont typeface="Wingdings" panose="05000000000000000000" pitchFamily="2" charset="2"/>
              <a:buChar char="Ø"/>
            </a:pPr>
            <a:r>
              <a:rPr lang="tr-TR" dirty="0" smtClean="0">
                <a:solidFill>
                  <a:schemeClr val="tx1"/>
                </a:solidFill>
                <a:latin typeface="Arial" panose="020B0604020202020204" pitchFamily="34" charset="0"/>
                <a:cs typeface="Arial" panose="020B0604020202020204" pitchFamily="34" charset="0"/>
              </a:rPr>
              <a:t>Bağımsızlık; </a:t>
            </a:r>
            <a:r>
              <a:rPr lang="tr-TR" sz="1800" dirty="0" smtClean="0">
                <a:solidFill>
                  <a:schemeClr val="tx1"/>
                </a:solidFill>
                <a:latin typeface="Arial" panose="020B0604020202020204" pitchFamily="34" charset="0"/>
                <a:cs typeface="Arial" panose="020B0604020202020204" pitchFamily="34" charset="0"/>
              </a:rPr>
              <a:t>soruşturmada hiçbir gücün etkisi altında kalmamak</a:t>
            </a:r>
            <a:endParaRPr lang="tr-TR" sz="1800"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tr-TR" dirty="0" smtClean="0">
                <a:solidFill>
                  <a:schemeClr val="tx1"/>
                </a:solidFill>
                <a:latin typeface="Arial" panose="020B0604020202020204" pitchFamily="34" charset="0"/>
                <a:cs typeface="Arial" panose="020B0604020202020204" pitchFamily="34" charset="0"/>
              </a:rPr>
              <a:t>Mağdurun katılımı</a:t>
            </a:r>
          </a:p>
          <a:p>
            <a:pPr marL="342900" indent="-342900">
              <a:buFont typeface="Wingdings" panose="05000000000000000000" pitchFamily="2" charset="2"/>
              <a:buChar char="Ø"/>
            </a:pPr>
            <a:r>
              <a:rPr lang="tr-TR" dirty="0" smtClean="0">
                <a:solidFill>
                  <a:schemeClr val="tx1"/>
                </a:solidFill>
                <a:latin typeface="Arial" panose="020B0604020202020204" pitchFamily="34" charset="0"/>
                <a:cs typeface="Arial" panose="020B0604020202020204" pitchFamily="34" charset="0"/>
              </a:rPr>
              <a:t>Yeterlilik; </a:t>
            </a:r>
            <a:r>
              <a:rPr lang="tr-TR" sz="1800" dirty="0" smtClean="0">
                <a:solidFill>
                  <a:schemeClr val="tx1"/>
                </a:solidFill>
                <a:latin typeface="Arial" panose="020B0604020202020204" pitchFamily="34" charset="0"/>
                <a:cs typeface="Arial" panose="020B0604020202020204" pitchFamily="34" charset="0"/>
              </a:rPr>
              <a:t>soruşturmanın kapsamlı yapılması</a:t>
            </a:r>
            <a:endParaRPr lang="tr-TR" sz="1800"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tr-TR" dirty="0" smtClean="0">
                <a:solidFill>
                  <a:schemeClr val="tx1"/>
                </a:solidFill>
                <a:latin typeface="Arial" panose="020B0604020202020204" pitchFamily="34" charset="0"/>
                <a:cs typeface="Arial" panose="020B0604020202020204" pitchFamily="34" charset="0"/>
              </a:rPr>
              <a:t>Zamanlılık</a:t>
            </a:r>
            <a:endParaRPr lang="tr-TR"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tr-TR" dirty="0" smtClean="0">
                <a:solidFill>
                  <a:schemeClr val="tx1"/>
                </a:solidFill>
                <a:latin typeface="Arial" panose="020B0604020202020204" pitchFamily="34" charset="0"/>
                <a:cs typeface="Arial" panose="020B0604020202020204" pitchFamily="34" charset="0"/>
              </a:rPr>
              <a:t>Sivil gözetim</a:t>
            </a:r>
          </a:p>
          <a:p>
            <a:pPr marL="342900" indent="-342900">
              <a:buFontTx/>
              <a:buChar char="-"/>
            </a:pPr>
            <a:endParaRPr lang="tr-TR" dirty="0" smtClean="0"/>
          </a:p>
        </p:txBody>
      </p:sp>
      <p:pic>
        <p:nvPicPr>
          <p:cNvPr id="5" name="Resim 4"/>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40347164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ctrTitle"/>
          </p:nvPr>
        </p:nvSpPr>
        <p:spPr>
          <a:xfrm>
            <a:off x="1063869" y="2233246"/>
            <a:ext cx="7183315" cy="3516923"/>
          </a:xfrm>
        </p:spPr>
        <p:txBody>
          <a:bodyPr>
            <a:normAutofit fontScale="90000"/>
          </a:bodyPr>
          <a:lstStyle/>
          <a:p>
            <a:pPr algn="l">
              <a:lnSpc>
                <a:spcPct val="150000"/>
              </a:lnSpc>
            </a:pPr>
            <a:r>
              <a:rPr lang="tr-TR" sz="2600" dirty="0" smtClean="0">
                <a:latin typeface="Arial" panose="020B0604020202020204" pitchFamily="34" charset="0"/>
                <a:cs typeface="Arial" panose="020B0604020202020204" pitchFamily="34" charset="0"/>
              </a:rPr>
              <a:t>- </a:t>
            </a:r>
            <a:r>
              <a:rPr lang="tr-TR" sz="2600" dirty="0">
                <a:latin typeface="Arial" panose="020B0604020202020204" pitchFamily="34" charset="0"/>
                <a:cs typeface="Arial" panose="020B0604020202020204" pitchFamily="34" charset="0"/>
              </a:rPr>
              <a:t>Soyut ve </a:t>
            </a:r>
            <a:r>
              <a:rPr lang="tr-TR" sz="2600" dirty="0" smtClean="0">
                <a:latin typeface="Arial" panose="020B0604020202020204" pitchFamily="34" charset="0"/>
                <a:cs typeface="Arial" panose="020B0604020202020204" pitchFamily="34" charset="0"/>
              </a:rPr>
              <a:t>genel nitelikte olması,</a:t>
            </a:r>
            <a:r>
              <a:rPr lang="tr-TR" sz="2600" dirty="0">
                <a:latin typeface="Arial" panose="020B0604020202020204" pitchFamily="34" charset="0"/>
                <a:cs typeface="Arial" panose="020B0604020202020204" pitchFamily="34" charset="0"/>
              </a:rPr>
              <a:t/>
            </a:r>
            <a:br>
              <a:rPr lang="tr-TR" sz="2600" dirty="0">
                <a:latin typeface="Arial" panose="020B0604020202020204" pitchFamily="34" charset="0"/>
                <a:cs typeface="Arial" panose="020B0604020202020204" pitchFamily="34" charset="0"/>
              </a:rPr>
            </a:br>
            <a:r>
              <a:rPr lang="tr-TR" sz="2600" dirty="0">
                <a:latin typeface="Arial" panose="020B0604020202020204" pitchFamily="34" charset="0"/>
                <a:cs typeface="Arial" panose="020B0604020202020204" pitchFamily="34" charset="0"/>
              </a:rPr>
              <a:t>- Kişi ve olay </a:t>
            </a:r>
            <a:r>
              <a:rPr lang="tr-TR" sz="2600" dirty="0" smtClean="0">
                <a:latin typeface="Arial" panose="020B0604020202020204" pitchFamily="34" charset="0"/>
                <a:cs typeface="Arial" panose="020B0604020202020204" pitchFamily="34" charset="0"/>
              </a:rPr>
              <a:t>belirtilmemesi,</a:t>
            </a:r>
            <a:r>
              <a:rPr lang="tr-TR" sz="2600" dirty="0">
                <a:latin typeface="Arial" panose="020B0604020202020204" pitchFamily="34" charset="0"/>
                <a:cs typeface="Arial" panose="020B0604020202020204" pitchFamily="34" charset="0"/>
              </a:rPr>
              <a:t/>
            </a:r>
            <a:br>
              <a:rPr lang="tr-TR" sz="2600" dirty="0">
                <a:latin typeface="Arial" panose="020B0604020202020204" pitchFamily="34" charset="0"/>
                <a:cs typeface="Arial" panose="020B0604020202020204" pitchFamily="34" charset="0"/>
              </a:rPr>
            </a:br>
            <a:r>
              <a:rPr lang="tr-TR" sz="2600" dirty="0" smtClean="0">
                <a:latin typeface="Arial" panose="020B0604020202020204" pitchFamily="34" charset="0"/>
                <a:cs typeface="Arial" panose="020B0604020202020204" pitchFamily="34" charset="0"/>
              </a:rPr>
              <a:t>- Ciddi </a:t>
            </a:r>
            <a:r>
              <a:rPr lang="tr-TR" sz="2600" dirty="0">
                <a:latin typeface="Arial" panose="020B0604020202020204" pitchFamily="34" charset="0"/>
                <a:cs typeface="Arial" panose="020B0604020202020204" pitchFamily="34" charset="0"/>
              </a:rPr>
              <a:t>bulgu ve belgelere </a:t>
            </a:r>
            <a:r>
              <a:rPr lang="tr-TR" sz="2600" dirty="0" smtClean="0">
                <a:latin typeface="Arial" panose="020B0604020202020204" pitchFamily="34" charset="0"/>
                <a:cs typeface="Arial" panose="020B0604020202020204" pitchFamily="34" charset="0"/>
              </a:rPr>
              <a:t>dayanmaması,</a:t>
            </a:r>
            <a:r>
              <a:rPr lang="tr-TR" sz="2600" dirty="0">
                <a:latin typeface="Arial" panose="020B0604020202020204" pitchFamily="34" charset="0"/>
                <a:cs typeface="Arial" panose="020B0604020202020204" pitchFamily="34" charset="0"/>
              </a:rPr>
              <a:t/>
            </a:r>
            <a:br>
              <a:rPr lang="tr-TR" sz="2600" dirty="0">
                <a:latin typeface="Arial" panose="020B0604020202020204" pitchFamily="34" charset="0"/>
                <a:cs typeface="Arial" panose="020B0604020202020204" pitchFamily="34" charset="0"/>
              </a:rPr>
            </a:br>
            <a:r>
              <a:rPr lang="tr-TR" sz="2600" dirty="0">
                <a:latin typeface="Arial" panose="020B0604020202020204" pitchFamily="34" charset="0"/>
                <a:cs typeface="Arial" panose="020B0604020202020204" pitchFamily="34" charset="0"/>
              </a:rPr>
              <a:t>- Yanlış ad, </a:t>
            </a:r>
            <a:r>
              <a:rPr lang="tr-TR" sz="2600" dirty="0" err="1">
                <a:latin typeface="Arial" panose="020B0604020202020204" pitchFamily="34" charset="0"/>
                <a:cs typeface="Arial" panose="020B0604020202020204" pitchFamily="34" charset="0"/>
              </a:rPr>
              <a:t>soyad</a:t>
            </a:r>
            <a:r>
              <a:rPr lang="tr-TR" sz="2600" dirty="0">
                <a:latin typeface="Arial" panose="020B0604020202020204" pitchFamily="34" charset="0"/>
                <a:cs typeface="Arial" panose="020B0604020202020204" pitchFamily="34" charset="0"/>
              </a:rPr>
              <a:t>, imza veya </a:t>
            </a:r>
            <a:r>
              <a:rPr lang="tr-TR" sz="2600" dirty="0" smtClean="0">
                <a:latin typeface="Arial" panose="020B0604020202020204" pitchFamily="34" charset="0"/>
                <a:cs typeface="Arial" panose="020B0604020202020204" pitchFamily="34" charset="0"/>
              </a:rPr>
              <a:t>adres bildirilmesi,</a:t>
            </a:r>
            <a:r>
              <a:rPr lang="tr-TR" sz="2600" dirty="0">
                <a:latin typeface="Arial" panose="020B0604020202020204" pitchFamily="34" charset="0"/>
                <a:cs typeface="Arial" panose="020B0604020202020204" pitchFamily="34" charset="0"/>
              </a:rPr>
              <a:t/>
            </a:r>
            <a:br>
              <a:rPr lang="tr-TR" sz="2600" dirty="0">
                <a:latin typeface="Arial" panose="020B0604020202020204" pitchFamily="34" charset="0"/>
                <a:cs typeface="Arial" panose="020B0604020202020204" pitchFamily="34" charset="0"/>
              </a:rPr>
            </a:br>
            <a:r>
              <a:rPr lang="tr-TR" sz="2600" b="1" dirty="0">
                <a:latin typeface="Arial" panose="020B0604020202020204" pitchFamily="34" charset="0"/>
                <a:cs typeface="Arial" panose="020B0604020202020204" pitchFamily="34" charset="0"/>
              </a:rPr>
              <a:t>Durumlarında,</a:t>
            </a:r>
            <a:r>
              <a:rPr lang="tr-TR" sz="2600" dirty="0">
                <a:latin typeface="Arial" panose="020B0604020202020204" pitchFamily="34" charset="0"/>
                <a:cs typeface="Arial" panose="020B0604020202020204" pitchFamily="34" charset="0"/>
              </a:rPr>
              <a:t/>
            </a:r>
            <a:br>
              <a:rPr lang="tr-TR" sz="2600" dirty="0">
                <a:latin typeface="Arial" panose="020B0604020202020204" pitchFamily="34" charset="0"/>
                <a:cs typeface="Arial" panose="020B0604020202020204" pitchFamily="34" charset="0"/>
              </a:rPr>
            </a:br>
            <a:r>
              <a:rPr lang="tr-TR" sz="2600" dirty="0">
                <a:latin typeface="Arial" panose="020B0604020202020204" pitchFamily="34" charset="0"/>
                <a:cs typeface="Arial" panose="020B0604020202020204" pitchFamily="34" charset="0"/>
              </a:rPr>
              <a:t>İHBAR VE ŞİKAYET İŞLEME KONULMAZ</a:t>
            </a:r>
          </a:p>
        </p:txBody>
      </p:sp>
      <p:pic>
        <p:nvPicPr>
          <p:cNvPr id="9" name="Resim 8"/>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
        <p:nvSpPr>
          <p:cNvPr id="10" name="Dikdörtgen 9"/>
          <p:cNvSpPr/>
          <p:nvPr/>
        </p:nvSpPr>
        <p:spPr>
          <a:xfrm>
            <a:off x="2444262" y="1326043"/>
            <a:ext cx="4686300" cy="553998"/>
          </a:xfrm>
          <a:prstGeom prst="rect">
            <a:avLst/>
          </a:prstGeom>
        </p:spPr>
        <p:txBody>
          <a:bodyPr wrap="square">
            <a:spAutoFit/>
          </a:bodyPr>
          <a:lstStyle/>
          <a:p>
            <a:r>
              <a:rPr lang="tr-TR" sz="3000" dirty="0" smtClean="0">
                <a:latin typeface="Arial" panose="020B0604020202020204" pitchFamily="34" charset="0"/>
                <a:cs typeface="Arial" panose="020B0604020202020204" pitchFamily="34" charset="0"/>
              </a:rPr>
              <a:t>İŞLEME KONULMAMA</a:t>
            </a:r>
            <a:endParaRPr lang="tr-TR" sz="3000"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1220769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31819" y="365126"/>
            <a:ext cx="8603087" cy="1631099"/>
          </a:xfrm>
        </p:spPr>
        <p:txBody>
          <a:bodyPr>
            <a:normAutofit/>
          </a:bodyPr>
          <a:lstStyle/>
          <a:p>
            <a:pPr algn="ctr">
              <a:lnSpc>
                <a:spcPct val="150000"/>
              </a:lnSpc>
            </a:pPr>
            <a:r>
              <a:rPr lang="tr-TR" sz="3000" dirty="0" smtClean="0">
                <a:solidFill>
                  <a:srgbClr val="C00000"/>
                </a:solidFill>
              </a:rPr>
              <a:t>İŞLEMDEN KALDIRMA / </a:t>
            </a:r>
            <a:br>
              <a:rPr lang="tr-TR" sz="3000" dirty="0" smtClean="0">
                <a:solidFill>
                  <a:srgbClr val="C00000"/>
                </a:solidFill>
              </a:rPr>
            </a:br>
            <a:r>
              <a:rPr lang="tr-TR" sz="3000" dirty="0" smtClean="0">
                <a:solidFill>
                  <a:srgbClr val="C00000"/>
                </a:solidFill>
              </a:rPr>
              <a:t>İŞLEME KONULMAMA</a:t>
            </a:r>
            <a:endParaRPr lang="tr-TR" sz="3000" dirty="0">
              <a:solidFill>
                <a:srgbClr val="C00000"/>
              </a:solidFill>
            </a:endParaRPr>
          </a:p>
        </p:txBody>
      </p:sp>
      <p:sp>
        <p:nvSpPr>
          <p:cNvPr id="3" name="2 İçerik Yer Tutucusu"/>
          <p:cNvSpPr>
            <a:spLocks noGrp="1"/>
          </p:cNvSpPr>
          <p:nvPr>
            <p:ph idx="1"/>
          </p:nvPr>
        </p:nvSpPr>
        <p:spPr>
          <a:xfrm>
            <a:off x="1143805" y="2524259"/>
            <a:ext cx="6570640" cy="2635273"/>
          </a:xfrm>
        </p:spPr>
        <p:txBody>
          <a:bodyPr>
            <a:normAutofit/>
          </a:bodyPr>
          <a:lstStyle/>
          <a:p>
            <a:pPr algn="ctr">
              <a:buNone/>
            </a:pPr>
            <a:r>
              <a:rPr lang="tr-TR" dirty="0" smtClean="0"/>
              <a:t>Araştırma / soruşturma sonucu</a:t>
            </a:r>
          </a:p>
          <a:p>
            <a:pPr algn="ctr">
              <a:buNone/>
            </a:pPr>
            <a:r>
              <a:rPr lang="tr-TR" dirty="0" smtClean="0"/>
              <a:t>olur</a:t>
            </a:r>
          </a:p>
          <a:p>
            <a:pPr algn="ctr">
              <a:buNone/>
            </a:pPr>
            <a:r>
              <a:rPr lang="tr-TR" sz="3600" dirty="0" smtClean="0"/>
              <a:t>MÜLKİ İDARİ AMİR </a:t>
            </a:r>
            <a:r>
              <a:rPr lang="tr-TR" dirty="0" smtClean="0"/>
              <a:t>den </a:t>
            </a:r>
          </a:p>
          <a:p>
            <a:pPr algn="ctr">
              <a:buNone/>
            </a:pPr>
            <a:r>
              <a:rPr lang="tr-TR" dirty="0" smtClean="0"/>
              <a:t>alınmalıdır.</a:t>
            </a:r>
          </a:p>
          <a:p>
            <a:pPr algn="ctr">
              <a:buNone/>
            </a:pPr>
            <a:r>
              <a:rPr lang="tr-TR" dirty="0" smtClean="0"/>
              <a:t> </a:t>
            </a:r>
          </a:p>
          <a:p>
            <a:pPr>
              <a:buNone/>
            </a:pP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pic>
        <p:nvPicPr>
          <p:cNvPr id="5" name="Resim 4"/>
          <p:cNvPicPr/>
          <p:nvPr/>
        </p:nvPicPr>
        <p:blipFill>
          <a:blip r:embed="rId3"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ctrTitle"/>
          </p:nvPr>
        </p:nvSpPr>
        <p:spPr>
          <a:xfrm>
            <a:off x="869760" y="2515904"/>
            <a:ext cx="6820822" cy="3927938"/>
          </a:xfrm>
        </p:spPr>
        <p:txBody>
          <a:bodyPr>
            <a:normAutofit fontScale="90000"/>
          </a:bodyPr>
          <a:lstStyle/>
          <a:p>
            <a:pPr algn="l">
              <a:lnSpc>
                <a:spcPct val="150000"/>
              </a:lnSpc>
            </a:pPr>
            <a:r>
              <a:rPr lang="tr-TR" sz="3600" b="1" dirty="0"/>
              <a:t/>
            </a:r>
            <a:br>
              <a:rPr lang="tr-TR" sz="3600" b="1" dirty="0"/>
            </a:br>
            <a:r>
              <a:rPr lang="tr-TR" sz="2700" dirty="0">
                <a:latin typeface="Arial" panose="020B0604020202020204" pitchFamily="34" charset="0"/>
                <a:cs typeface="Arial" panose="020B0604020202020204" pitchFamily="34" charset="0"/>
              </a:rPr>
              <a:t>-Bu Kanun hükümleri kapsamında yürütülen </a:t>
            </a:r>
            <a:r>
              <a:rPr lang="tr-TR" sz="2700" b="1" dirty="0">
                <a:latin typeface="Arial" panose="020B0604020202020204" pitchFamily="34" charset="0"/>
                <a:cs typeface="Arial" panose="020B0604020202020204" pitchFamily="34" charset="0"/>
              </a:rPr>
              <a:t>araştırma görevinin sonucu </a:t>
            </a:r>
            <a:r>
              <a:rPr lang="tr-TR" sz="2700" dirty="0">
                <a:latin typeface="Arial" panose="020B0604020202020204" pitchFamily="34" charset="0"/>
                <a:cs typeface="Arial" panose="020B0604020202020204" pitchFamily="34" charset="0"/>
              </a:rPr>
              <a:t>hakkında şikayetçi ile ihbar ve şikayet edilen kolluk görevlilerine bilgi verilir.</a:t>
            </a:r>
            <a:br>
              <a:rPr lang="tr-TR" sz="2700" dirty="0">
                <a:latin typeface="Arial" panose="020B0604020202020204" pitchFamily="34" charset="0"/>
                <a:cs typeface="Arial" panose="020B0604020202020204" pitchFamily="34" charset="0"/>
              </a:rPr>
            </a:br>
            <a:r>
              <a:rPr lang="tr-TR" sz="2700" dirty="0">
                <a:latin typeface="Arial" panose="020B0604020202020204" pitchFamily="34" charset="0"/>
                <a:cs typeface="Arial" panose="020B0604020202020204" pitchFamily="34" charset="0"/>
              </a:rPr>
              <a:t>- Bu kapsamda yapılacak bildirimler, araştırmanın yetkili makam tarafından sonuçlandırılmasını müteakip, izleyen en geç </a:t>
            </a:r>
            <a:r>
              <a:rPr lang="tr-TR" sz="2700" b="1" dirty="0" err="1">
                <a:latin typeface="Arial" panose="020B0604020202020204" pitchFamily="34" charset="0"/>
                <a:cs typeface="Arial" panose="020B0604020202020204" pitchFamily="34" charset="0"/>
              </a:rPr>
              <a:t>onbeş</a:t>
            </a:r>
            <a:r>
              <a:rPr lang="tr-TR" sz="2700" b="1" dirty="0">
                <a:latin typeface="Arial" panose="020B0604020202020204" pitchFamily="34" charset="0"/>
                <a:cs typeface="Arial" panose="020B0604020202020204" pitchFamily="34" charset="0"/>
              </a:rPr>
              <a:t> gün </a:t>
            </a:r>
            <a:r>
              <a:rPr lang="tr-TR" sz="2700" dirty="0">
                <a:latin typeface="Arial" panose="020B0604020202020204" pitchFamily="34" charset="0"/>
                <a:cs typeface="Arial" panose="020B0604020202020204" pitchFamily="34" charset="0"/>
              </a:rPr>
              <a:t>içerisinde yerine getirilir.</a:t>
            </a:r>
            <a:r>
              <a:rPr lang="tr-TR" sz="2400" dirty="0"/>
              <a:t/>
            </a:r>
            <a:br>
              <a:rPr lang="tr-TR" sz="2400" dirty="0"/>
            </a:br>
            <a:endParaRPr lang="tr-TR" sz="2400" dirty="0"/>
          </a:p>
        </p:txBody>
      </p:sp>
      <p:pic>
        <p:nvPicPr>
          <p:cNvPr id="9" name="Resim 8"/>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
        <p:nvSpPr>
          <p:cNvPr id="10" name="Dikdörtgen 9"/>
          <p:cNvSpPr/>
          <p:nvPr/>
        </p:nvSpPr>
        <p:spPr>
          <a:xfrm>
            <a:off x="994285" y="518893"/>
            <a:ext cx="6350081" cy="1538883"/>
          </a:xfrm>
          <a:prstGeom prst="rect">
            <a:avLst/>
          </a:prstGeom>
        </p:spPr>
        <p:txBody>
          <a:bodyPr wrap="square">
            <a:spAutoFit/>
          </a:bodyPr>
          <a:lstStyle/>
          <a:p>
            <a:pPr algn="ctr"/>
            <a:r>
              <a:rPr lang="tr-TR" sz="3200" b="1" dirty="0" smtClean="0"/>
              <a:t>ARAŞTIRMA SONUCUNDA BİLGİLENDİRME</a:t>
            </a:r>
            <a:r>
              <a:rPr lang="tr-TR" sz="3200" b="1" dirty="0"/>
              <a:t/>
            </a:r>
            <a:br>
              <a:rPr lang="tr-TR" sz="3200" b="1" dirty="0"/>
            </a:br>
            <a:endParaRPr lang="tr-TR" sz="3000"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3910507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DİSİPLİN SORUŞTURMASI</a:t>
            </a:r>
            <a:endParaRPr lang="tr-TR" dirty="0"/>
          </a:p>
        </p:txBody>
      </p:sp>
      <p:sp>
        <p:nvSpPr>
          <p:cNvPr id="3" name="İçerik Yer Tutucusu 2"/>
          <p:cNvSpPr>
            <a:spLocks noGrp="1"/>
          </p:cNvSpPr>
          <p:nvPr>
            <p:ph idx="1"/>
          </p:nvPr>
        </p:nvSpPr>
        <p:spPr>
          <a:xfrm>
            <a:off x="628649" y="1825625"/>
            <a:ext cx="8321919" cy="4351338"/>
          </a:xfrm>
        </p:spPr>
        <p:txBody>
          <a:bodyPr/>
          <a:lstStyle/>
          <a:p>
            <a:pPr marL="0" indent="0" algn="ctr">
              <a:buNone/>
            </a:pPr>
            <a:r>
              <a:rPr lang="tr-TR" sz="2600" b="1" dirty="0">
                <a:latin typeface="Arial" panose="020B0604020202020204" pitchFamily="34" charset="0"/>
                <a:cs typeface="Arial" panose="020B0604020202020204" pitchFamily="34" charset="0"/>
              </a:rPr>
              <a:t>7068 SAYILI GENEL KOLLUK DİSİPLİN </a:t>
            </a:r>
            <a:r>
              <a:rPr lang="tr-TR" sz="2600" b="1" dirty="0" smtClean="0">
                <a:latin typeface="Arial" panose="020B0604020202020204" pitchFamily="34" charset="0"/>
                <a:cs typeface="Arial" panose="020B0604020202020204" pitchFamily="34" charset="0"/>
              </a:rPr>
              <a:t>KANUNU</a:t>
            </a:r>
          </a:p>
          <a:p>
            <a:pPr marL="0" indent="0" algn="ctr">
              <a:buNone/>
            </a:pPr>
            <a:endParaRPr lang="tr-TR" b="1" dirty="0" smtClean="0">
              <a:latin typeface="Arial" panose="020B0604020202020204" pitchFamily="34" charset="0"/>
              <a:cs typeface="Arial" panose="020B0604020202020204" pitchFamily="34" charset="0"/>
            </a:endParaRPr>
          </a:p>
          <a:p>
            <a:pPr marL="0" indent="0" algn="ctr">
              <a:buNone/>
            </a:pPr>
            <a:r>
              <a:rPr lang="tr-TR" b="1" dirty="0" smtClean="0">
                <a:latin typeface="Arial" panose="020B0604020202020204" pitchFamily="34" charset="0"/>
                <a:cs typeface="Arial" panose="020B0604020202020204" pitchFamily="34" charset="0"/>
              </a:rPr>
              <a:t>ve</a:t>
            </a:r>
          </a:p>
          <a:p>
            <a:pPr marL="0" indent="0" algn="ctr">
              <a:buNone/>
            </a:pPr>
            <a:endParaRPr lang="tr-TR" b="1" dirty="0">
              <a:latin typeface="Arial" panose="020B0604020202020204" pitchFamily="34" charset="0"/>
              <a:cs typeface="Arial" panose="020B0604020202020204" pitchFamily="34" charset="0"/>
            </a:endParaRPr>
          </a:p>
          <a:p>
            <a:pPr marL="0" indent="0" algn="ctr">
              <a:buNone/>
            </a:pPr>
            <a:r>
              <a:rPr lang="tr-TR" b="1" dirty="0" smtClean="0">
                <a:latin typeface="Arial" panose="020B0604020202020204" pitchFamily="34" charset="0"/>
                <a:cs typeface="Arial" panose="020B0604020202020204" pitchFamily="34" charset="0"/>
              </a:rPr>
              <a:t>DİSİPLİN MEVZUATI </a:t>
            </a:r>
          </a:p>
          <a:p>
            <a:endParaRPr lang="tr-TR" b="1" dirty="0">
              <a:latin typeface="Arial" panose="020B0604020202020204" pitchFamily="34" charset="0"/>
              <a:cs typeface="Arial" panose="020B0604020202020204" pitchFamily="34" charset="0"/>
            </a:endParaRP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pic>
        <p:nvPicPr>
          <p:cNvPr id="5" name="Resim 4"/>
          <p:cNvPicPr/>
          <p:nvPr/>
        </p:nvPicPr>
        <p:blipFill>
          <a:blip r:embed="rId3"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Tree>
    <p:extLst>
      <p:ext uri="{BB962C8B-B14F-4D97-AF65-F5344CB8AC3E}">
        <p14:creationId xmlns:p14="http://schemas.microsoft.com/office/powerpoint/2010/main" val="560840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ctrTitle"/>
          </p:nvPr>
        </p:nvSpPr>
        <p:spPr>
          <a:xfrm>
            <a:off x="659086" y="1584100"/>
            <a:ext cx="8218296" cy="3622785"/>
          </a:xfrm>
        </p:spPr>
        <p:txBody>
          <a:bodyPr>
            <a:normAutofit/>
          </a:bodyPr>
          <a:lstStyle/>
          <a:p>
            <a:pPr algn="l">
              <a:lnSpc>
                <a:spcPct val="150000"/>
              </a:lnSpc>
            </a:pPr>
            <a:r>
              <a:rPr lang="tr-TR" sz="2800" b="1" dirty="0" smtClean="0"/>
              <a:t>-</a:t>
            </a:r>
            <a:r>
              <a:rPr lang="tr-TR" sz="2400" dirty="0" smtClean="0">
                <a:latin typeface="Arial" panose="020B0604020202020204" pitchFamily="34" charset="0"/>
                <a:cs typeface="Arial" panose="020B0604020202020204" pitchFamily="34" charset="0"/>
              </a:rPr>
              <a:t>Şikayetçi ile ihbar ve şikayet edilen kolluk </a:t>
            </a:r>
            <a:r>
              <a:rPr lang="tr-TR" sz="2400" dirty="0">
                <a:latin typeface="Arial" panose="020B0604020202020204" pitchFamily="34" charset="0"/>
                <a:cs typeface="Arial" panose="020B0604020202020204" pitchFamily="34" charset="0"/>
              </a:rPr>
              <a:t>görevlileri, disiplin soruşturmasının safahatı </a:t>
            </a:r>
            <a:r>
              <a:rPr lang="tr-TR" sz="2400" dirty="0" smtClean="0">
                <a:latin typeface="Arial" panose="020B0604020202020204" pitchFamily="34" charset="0"/>
                <a:cs typeface="Arial" panose="020B0604020202020204" pitchFamily="34" charset="0"/>
              </a:rPr>
              <a:t>hakkında </a:t>
            </a:r>
            <a:r>
              <a:rPr lang="tr-TR" sz="2400" dirty="0">
                <a:latin typeface="Arial" panose="020B0604020202020204" pitchFamily="34" charset="0"/>
                <a:cs typeface="Arial" panose="020B0604020202020204" pitchFamily="34" charset="0"/>
              </a:rPr>
              <a:t>en az </a:t>
            </a:r>
            <a:r>
              <a:rPr lang="tr-TR" sz="2400" b="1" dirty="0">
                <a:latin typeface="Arial" panose="020B0604020202020204" pitchFamily="34" charset="0"/>
                <a:cs typeface="Arial" panose="020B0604020202020204" pitchFamily="34" charset="0"/>
              </a:rPr>
              <a:t>iki ayda </a:t>
            </a:r>
            <a:r>
              <a:rPr lang="tr-TR" sz="2400" dirty="0">
                <a:latin typeface="Arial" panose="020B0604020202020204" pitchFamily="34" charset="0"/>
                <a:cs typeface="Arial" panose="020B0604020202020204" pitchFamily="34" charset="0"/>
              </a:rPr>
              <a:t>bir bilgilendirilir.</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 Bildirimlerin sekretarya hizmetleri </a:t>
            </a:r>
            <a:r>
              <a:rPr lang="tr-TR" sz="2400" dirty="0" smtClean="0">
                <a:latin typeface="Arial" panose="020B0604020202020204" pitchFamily="34" charset="0"/>
                <a:cs typeface="Arial" panose="020B0604020202020204" pitchFamily="34" charset="0"/>
              </a:rPr>
              <a:t>İl </a:t>
            </a:r>
            <a:r>
              <a:rPr lang="tr-TR" sz="2400" dirty="0">
                <a:latin typeface="Arial" panose="020B0604020202020204" pitchFamily="34" charset="0"/>
                <a:cs typeface="Arial" panose="020B0604020202020204" pitchFamily="34" charset="0"/>
              </a:rPr>
              <a:t>İdare Kurulu Müdürlükleri, İl Yazı İşleri </a:t>
            </a:r>
            <a:r>
              <a:rPr lang="tr-TR" sz="2400" dirty="0" smtClean="0">
                <a:latin typeface="Arial" panose="020B0604020202020204" pitchFamily="34" charset="0"/>
                <a:cs typeface="Arial" panose="020B0604020202020204" pitchFamily="34" charset="0"/>
              </a:rPr>
              <a:t>Müdürlükleri</a:t>
            </a:r>
            <a:r>
              <a:rPr lang="tr-TR" sz="2400" dirty="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tarafından da yapılır.</a:t>
            </a:r>
            <a:endParaRPr lang="tr-TR" sz="2400" dirty="0">
              <a:latin typeface="Arial" panose="020B0604020202020204" pitchFamily="34" charset="0"/>
              <a:cs typeface="Arial" panose="020B0604020202020204" pitchFamily="34" charset="0"/>
            </a:endParaRPr>
          </a:p>
        </p:txBody>
      </p:sp>
      <p:pic>
        <p:nvPicPr>
          <p:cNvPr id="9" name="Resim 8"/>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
        <p:nvSpPr>
          <p:cNvPr id="10" name="Dikdörtgen 9"/>
          <p:cNvSpPr/>
          <p:nvPr/>
        </p:nvSpPr>
        <p:spPr>
          <a:xfrm>
            <a:off x="994285" y="518894"/>
            <a:ext cx="6350081" cy="1077218"/>
          </a:xfrm>
          <a:prstGeom prst="rect">
            <a:avLst/>
          </a:prstGeom>
        </p:spPr>
        <p:txBody>
          <a:bodyPr wrap="square">
            <a:spAutoFit/>
          </a:bodyPr>
          <a:lstStyle/>
          <a:p>
            <a:pPr algn="ctr"/>
            <a:r>
              <a:rPr lang="tr-TR" sz="3200" b="1" dirty="0" smtClean="0"/>
              <a:t>DİSİPLİN SORUŞTURMALARINDA BİLGİLENDİRME</a:t>
            </a:r>
            <a:endParaRPr lang="tr-TR" sz="3000"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4154913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ctrTitle"/>
          </p:nvPr>
        </p:nvSpPr>
        <p:spPr>
          <a:xfrm>
            <a:off x="341963" y="1841681"/>
            <a:ext cx="8041193" cy="3622466"/>
          </a:xfrm>
        </p:spPr>
        <p:txBody>
          <a:bodyPr>
            <a:noAutofit/>
          </a:bodyPr>
          <a:lstStyle/>
          <a:p>
            <a:pPr algn="l">
              <a:lnSpc>
                <a:spcPct val="150000"/>
              </a:lnSpc>
            </a:pPr>
            <a:r>
              <a:rPr lang="tr-TR" sz="2000" b="1" dirty="0" smtClean="0">
                <a:latin typeface="Arial" panose="020B0604020202020204" pitchFamily="34" charset="0"/>
                <a:cs typeface="Arial" panose="020B0604020202020204" pitchFamily="34" charset="0"/>
              </a:rPr>
              <a:t>-</a:t>
            </a:r>
            <a:r>
              <a:rPr lang="tr-TR" sz="2000" dirty="0">
                <a:latin typeface="Arial" panose="020B0604020202020204" pitchFamily="34" charset="0"/>
                <a:cs typeface="Arial" panose="020B0604020202020204" pitchFamily="34" charset="0"/>
              </a:rPr>
              <a:t>Bildirimlere esas olmak üzere, iki aylık sürenin dolmasından en geç </a:t>
            </a:r>
            <a:r>
              <a:rPr lang="tr-TR" sz="2000" dirty="0">
                <a:solidFill>
                  <a:srgbClr val="00B050"/>
                </a:solidFill>
                <a:latin typeface="Arial" panose="020B0604020202020204" pitchFamily="34" charset="0"/>
                <a:cs typeface="Arial" panose="020B0604020202020204" pitchFamily="34" charset="0"/>
              </a:rPr>
              <a:t>beş iş günü </a:t>
            </a:r>
            <a:r>
              <a:rPr lang="tr-TR" sz="2000" dirty="0">
                <a:latin typeface="Arial" panose="020B0604020202020204" pitchFamily="34" charset="0"/>
                <a:cs typeface="Arial" panose="020B0604020202020204" pitchFamily="34" charset="0"/>
              </a:rPr>
              <a:t>önce, disiplin soruşturması yapan görevli veya görevliler tarafından, disiplin soruşturması onayını veren </a:t>
            </a:r>
            <a:r>
              <a:rPr lang="tr-TR" sz="2000" dirty="0" smtClean="0">
                <a:latin typeface="Arial" panose="020B0604020202020204" pitchFamily="34" charset="0"/>
                <a:cs typeface="Arial" panose="020B0604020202020204" pitchFamily="34" charset="0"/>
              </a:rPr>
              <a:t>mercie soruşturmanın </a:t>
            </a:r>
            <a:r>
              <a:rPr lang="tr-TR" sz="2000" dirty="0">
                <a:latin typeface="Arial" panose="020B0604020202020204" pitchFamily="34" charset="0"/>
                <a:cs typeface="Arial" panose="020B0604020202020204" pitchFamily="34" charset="0"/>
              </a:rPr>
              <a:t>safahatı hakkında bilgi verilir.</a:t>
            </a:r>
            <a:br>
              <a:rPr lang="tr-TR" sz="2000" dirty="0">
                <a:latin typeface="Arial" panose="020B0604020202020204" pitchFamily="34" charset="0"/>
                <a:cs typeface="Arial" panose="020B0604020202020204" pitchFamily="34" charset="0"/>
              </a:rPr>
            </a:br>
            <a:r>
              <a:rPr lang="tr-TR" sz="2000" dirty="0">
                <a:latin typeface="Arial" panose="020B0604020202020204" pitchFamily="34" charset="0"/>
                <a:cs typeface="Arial" panose="020B0604020202020204" pitchFamily="34" charset="0"/>
              </a:rPr>
              <a:t>- Bilgilendirmeler, soruşturmanın safahatını tam olarak ortaya koyacak nitelikte açık ve anlaşılabilir ifadelerle yapılır.</a:t>
            </a:r>
            <a:br>
              <a:rPr lang="tr-TR" sz="2000" dirty="0">
                <a:latin typeface="Arial" panose="020B0604020202020204" pitchFamily="34" charset="0"/>
                <a:cs typeface="Arial" panose="020B0604020202020204" pitchFamily="34" charset="0"/>
              </a:rPr>
            </a:br>
            <a:r>
              <a:rPr lang="tr-TR" sz="2000" dirty="0">
                <a:latin typeface="Arial" panose="020B0604020202020204" pitchFamily="34" charset="0"/>
                <a:cs typeface="Arial" panose="020B0604020202020204" pitchFamily="34" charset="0"/>
              </a:rPr>
              <a:t>- Bilgilendirmelere ilişkin yazıların bir örneği disiplin soruşturması işlem dosyasında denetime esas olmak üzere muhafaza edilir.</a:t>
            </a:r>
          </a:p>
        </p:txBody>
      </p:sp>
      <p:pic>
        <p:nvPicPr>
          <p:cNvPr id="9" name="Resim 8"/>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
        <p:nvSpPr>
          <p:cNvPr id="10" name="Dikdörtgen 9"/>
          <p:cNvSpPr/>
          <p:nvPr/>
        </p:nvSpPr>
        <p:spPr>
          <a:xfrm>
            <a:off x="994285" y="518894"/>
            <a:ext cx="6350081" cy="1077218"/>
          </a:xfrm>
          <a:prstGeom prst="rect">
            <a:avLst/>
          </a:prstGeom>
        </p:spPr>
        <p:txBody>
          <a:bodyPr wrap="square">
            <a:spAutoFit/>
          </a:bodyPr>
          <a:lstStyle/>
          <a:p>
            <a:pPr algn="ctr"/>
            <a:r>
              <a:rPr lang="tr-TR" sz="3200" b="1" dirty="0" smtClean="0"/>
              <a:t>DİSİPLİN SORUŞTURMALARINDA BİLGİLENDİRME</a:t>
            </a:r>
            <a:endParaRPr lang="tr-TR" sz="3000"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3065278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ctrTitle"/>
          </p:nvPr>
        </p:nvSpPr>
        <p:spPr>
          <a:xfrm>
            <a:off x="994285" y="2161063"/>
            <a:ext cx="7411161" cy="3927938"/>
          </a:xfrm>
        </p:spPr>
        <p:txBody>
          <a:bodyPr>
            <a:normAutofit fontScale="90000"/>
          </a:bodyPr>
          <a:lstStyle/>
          <a:p>
            <a:pPr algn="l">
              <a:lnSpc>
                <a:spcPct val="150000"/>
              </a:lnSpc>
            </a:pPr>
            <a:r>
              <a:rPr lang="tr-TR" sz="2700" dirty="0" smtClean="0">
                <a:latin typeface="Arial" panose="020B0604020202020204" pitchFamily="34" charset="0"/>
                <a:cs typeface="Arial" panose="020B0604020202020204" pitchFamily="34" charset="0"/>
              </a:rPr>
              <a:t>- </a:t>
            </a:r>
            <a:r>
              <a:rPr lang="tr-TR" sz="2700" dirty="0">
                <a:latin typeface="Arial" panose="020B0604020202020204" pitchFamily="34" charset="0"/>
                <a:cs typeface="Arial" panose="020B0604020202020204" pitchFamily="34" charset="0"/>
              </a:rPr>
              <a:t>Bildirimlere ilişkin gerekli hassasiyeti göstermeyen personel hakkında yetkili merciler tarafından </a:t>
            </a:r>
            <a:r>
              <a:rPr lang="tr-TR" sz="2700" b="1" dirty="0">
                <a:latin typeface="Arial" panose="020B0604020202020204" pitchFamily="34" charset="0"/>
                <a:cs typeface="Arial" panose="020B0604020202020204" pitchFamily="34" charset="0"/>
              </a:rPr>
              <a:t>yasal işlemler</a:t>
            </a:r>
            <a:r>
              <a:rPr lang="tr-TR" sz="2700" dirty="0">
                <a:latin typeface="Arial" panose="020B0604020202020204" pitchFamily="34" charset="0"/>
                <a:cs typeface="Arial" panose="020B0604020202020204" pitchFamily="34" charset="0"/>
              </a:rPr>
              <a:t> ivedilikle yerine getirilir.</a:t>
            </a:r>
            <a:br>
              <a:rPr lang="tr-TR" sz="2700" dirty="0">
                <a:latin typeface="Arial" panose="020B0604020202020204" pitchFamily="34" charset="0"/>
                <a:cs typeface="Arial" panose="020B0604020202020204" pitchFamily="34" charset="0"/>
              </a:rPr>
            </a:br>
            <a:r>
              <a:rPr lang="tr-TR" sz="2700" dirty="0">
                <a:latin typeface="Arial" panose="020B0604020202020204" pitchFamily="34" charset="0"/>
                <a:cs typeface="Arial" panose="020B0604020202020204" pitchFamily="34" charset="0"/>
              </a:rPr>
              <a:t>- Disiplin soruşturmasının tamamlanmasını müteakip disiplin soruşturması sonucunda verilen karar </a:t>
            </a:r>
            <a:r>
              <a:rPr lang="tr-TR" sz="2700" b="1" dirty="0">
                <a:latin typeface="Arial" panose="020B0604020202020204" pitchFamily="34" charset="0"/>
                <a:cs typeface="Arial" panose="020B0604020202020204" pitchFamily="34" charset="0"/>
              </a:rPr>
              <a:t>şikayetçiye </a:t>
            </a:r>
            <a:r>
              <a:rPr lang="tr-TR" sz="2700" dirty="0">
                <a:latin typeface="Arial" panose="020B0604020202020204" pitchFamily="34" charset="0"/>
                <a:cs typeface="Arial" panose="020B0604020202020204" pitchFamily="34" charset="0"/>
              </a:rPr>
              <a:t>ayrıca bildirilir.</a:t>
            </a:r>
            <a:r>
              <a:rPr lang="tr-TR" sz="2400" dirty="0"/>
              <a:t/>
            </a:r>
            <a:br>
              <a:rPr lang="tr-TR" sz="2400" dirty="0"/>
            </a:br>
            <a:endParaRPr lang="tr-TR" sz="2400" dirty="0"/>
          </a:p>
        </p:txBody>
      </p:sp>
      <p:pic>
        <p:nvPicPr>
          <p:cNvPr id="9" name="Resim 8"/>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
        <p:nvSpPr>
          <p:cNvPr id="10" name="Dikdörtgen 9"/>
          <p:cNvSpPr/>
          <p:nvPr/>
        </p:nvSpPr>
        <p:spPr>
          <a:xfrm>
            <a:off x="994285" y="518894"/>
            <a:ext cx="6350081" cy="1077218"/>
          </a:xfrm>
          <a:prstGeom prst="rect">
            <a:avLst/>
          </a:prstGeom>
        </p:spPr>
        <p:txBody>
          <a:bodyPr wrap="square">
            <a:spAutoFit/>
          </a:bodyPr>
          <a:lstStyle/>
          <a:p>
            <a:pPr algn="ctr"/>
            <a:r>
              <a:rPr lang="tr-TR" sz="3200" b="1" dirty="0" smtClean="0"/>
              <a:t>DİSİPLİN SORUŞTURMALARINDA BİLGİLENDİRME</a:t>
            </a:r>
            <a:endParaRPr lang="tr-TR" sz="3000"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1724555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ctrTitle"/>
          </p:nvPr>
        </p:nvSpPr>
        <p:spPr>
          <a:xfrm>
            <a:off x="316523" y="2248845"/>
            <a:ext cx="8546123" cy="4490646"/>
          </a:xfrm>
        </p:spPr>
        <p:txBody>
          <a:bodyPr>
            <a:normAutofit fontScale="90000"/>
          </a:bodyPr>
          <a:lstStyle/>
          <a:p>
            <a:pPr algn="l">
              <a:lnSpc>
                <a:spcPct val="150000"/>
              </a:lnSpc>
            </a:pPr>
            <a:r>
              <a:rPr lang="tr-TR" sz="2400" b="1" dirty="0"/>
              <a:t/>
            </a:r>
            <a:br>
              <a:rPr lang="tr-TR" sz="2400" b="1" dirty="0"/>
            </a:br>
            <a:r>
              <a:rPr lang="tr-TR" sz="2400" b="1" dirty="0"/>
              <a:t/>
            </a:r>
            <a:br>
              <a:rPr lang="tr-TR" sz="2400" b="1" dirty="0"/>
            </a:br>
            <a:r>
              <a:rPr lang="tr-TR" sz="2700" b="1" dirty="0">
                <a:latin typeface="Arial" panose="020B0604020202020204" pitchFamily="34" charset="0"/>
                <a:cs typeface="Arial" panose="020B0604020202020204" pitchFamily="34" charset="0"/>
              </a:rPr>
              <a:t>-</a:t>
            </a:r>
            <a:r>
              <a:rPr lang="tr-TR" sz="2700" dirty="0">
                <a:latin typeface="Arial" panose="020B0604020202020204" pitchFamily="34" charset="0"/>
                <a:cs typeface="Arial" panose="020B0604020202020204" pitchFamily="34" charset="0"/>
              </a:rPr>
              <a:t>Cumhuriyet savcılıkları kolluk görevlileri hakkında görevlerinden doğan veya görevleri sırasında işledikleri suçlar ile </a:t>
            </a:r>
            <a:r>
              <a:rPr lang="tr-TR" sz="2700" dirty="0">
                <a:solidFill>
                  <a:srgbClr val="00B050"/>
                </a:solidFill>
                <a:latin typeface="Arial" panose="020B0604020202020204" pitchFamily="34" charset="0"/>
                <a:cs typeface="Arial" panose="020B0604020202020204" pitchFamily="34" charset="0"/>
              </a:rPr>
              <a:t>kişisel suçları sebebiyle </a:t>
            </a:r>
            <a:r>
              <a:rPr lang="tr-TR" sz="2700" dirty="0">
                <a:latin typeface="Arial" panose="020B0604020202020204" pitchFamily="34" charset="0"/>
                <a:cs typeface="Arial" panose="020B0604020202020204" pitchFamily="34" charset="0"/>
              </a:rPr>
              <a:t>soruşturma başlattıkları takdirde durumu personelin ilgisine göre Bakanlığa veya </a:t>
            </a:r>
            <a:r>
              <a:rPr lang="tr-TR" sz="2700" dirty="0" smtClean="0">
                <a:latin typeface="Arial" panose="020B0604020202020204" pitchFamily="34" charset="0"/>
                <a:cs typeface="Arial" panose="020B0604020202020204" pitchFamily="34" charset="0"/>
              </a:rPr>
              <a:t>Mülki </a:t>
            </a:r>
            <a:r>
              <a:rPr lang="tr-TR" sz="2700" dirty="0">
                <a:latin typeface="Arial" panose="020B0604020202020204" pitchFamily="34" charset="0"/>
                <a:cs typeface="Arial" panose="020B0604020202020204" pitchFamily="34" charset="0"/>
              </a:rPr>
              <a:t>İ</a:t>
            </a:r>
            <a:r>
              <a:rPr lang="tr-TR" sz="2700" dirty="0" smtClean="0">
                <a:latin typeface="Arial" panose="020B0604020202020204" pitchFamily="34" charset="0"/>
                <a:cs typeface="Arial" panose="020B0604020202020204" pitchFamily="34" charset="0"/>
              </a:rPr>
              <a:t>dare </a:t>
            </a:r>
            <a:r>
              <a:rPr lang="tr-TR" sz="2700" dirty="0">
                <a:latin typeface="Arial" panose="020B0604020202020204" pitchFamily="34" charset="0"/>
                <a:cs typeface="Arial" panose="020B0604020202020204" pitchFamily="34" charset="0"/>
              </a:rPr>
              <a:t>A</a:t>
            </a:r>
            <a:r>
              <a:rPr lang="tr-TR" sz="2700" dirty="0" smtClean="0">
                <a:latin typeface="Arial" panose="020B0604020202020204" pitchFamily="34" charset="0"/>
                <a:cs typeface="Arial" panose="020B0604020202020204" pitchFamily="34" charset="0"/>
              </a:rPr>
              <a:t>mirliklerine </a:t>
            </a:r>
            <a:r>
              <a:rPr lang="tr-TR" sz="2700" dirty="0">
                <a:latin typeface="Arial" panose="020B0604020202020204" pitchFamily="34" charset="0"/>
                <a:cs typeface="Arial" panose="020B0604020202020204" pitchFamily="34" charset="0"/>
              </a:rPr>
              <a:t>en geç </a:t>
            </a:r>
            <a:r>
              <a:rPr lang="tr-TR" sz="2700" b="1" dirty="0">
                <a:latin typeface="Arial" panose="020B0604020202020204" pitchFamily="34" charset="0"/>
                <a:cs typeface="Arial" panose="020B0604020202020204" pitchFamily="34" charset="0"/>
              </a:rPr>
              <a:t>yedi iş günü </a:t>
            </a:r>
            <a:r>
              <a:rPr lang="tr-TR" sz="2700" dirty="0">
                <a:latin typeface="Arial" panose="020B0604020202020204" pitchFamily="34" charset="0"/>
                <a:cs typeface="Arial" panose="020B0604020202020204" pitchFamily="34" charset="0"/>
              </a:rPr>
              <a:t>içinde bildirir. </a:t>
            </a:r>
            <a:br>
              <a:rPr lang="tr-TR" sz="2700" dirty="0">
                <a:latin typeface="Arial" panose="020B0604020202020204" pitchFamily="34" charset="0"/>
                <a:cs typeface="Arial" panose="020B0604020202020204" pitchFamily="34" charset="0"/>
              </a:rPr>
            </a:br>
            <a:r>
              <a:rPr lang="tr-TR" sz="2700" dirty="0">
                <a:latin typeface="Arial" panose="020B0604020202020204" pitchFamily="34" charset="0"/>
                <a:cs typeface="Arial" panose="020B0604020202020204" pitchFamily="34" charset="0"/>
              </a:rPr>
              <a:t>- Bildirimde bulunulan yetkili idari merciler tarafından gerek görülen idari tedbirler alınır ve </a:t>
            </a:r>
            <a:r>
              <a:rPr lang="tr-TR" sz="2700" b="1" dirty="0">
                <a:latin typeface="Arial" panose="020B0604020202020204" pitchFamily="34" charset="0"/>
                <a:cs typeface="Arial" panose="020B0604020202020204" pitchFamily="34" charset="0"/>
              </a:rPr>
              <a:t>disiplin soruşturması </a:t>
            </a:r>
            <a:r>
              <a:rPr lang="tr-TR" sz="2700" dirty="0">
                <a:latin typeface="Arial" panose="020B0604020202020204" pitchFamily="34" charset="0"/>
                <a:cs typeface="Arial" panose="020B0604020202020204" pitchFamily="34" charset="0"/>
              </a:rPr>
              <a:t>başlatılır.</a:t>
            </a:r>
            <a:r>
              <a:rPr lang="tr-TR" sz="2000" dirty="0"/>
              <a:t/>
            </a:r>
            <a:br>
              <a:rPr lang="tr-TR" sz="2000" dirty="0"/>
            </a:br>
            <a:r>
              <a:rPr lang="tr-TR" sz="2000" dirty="0"/>
              <a:t> </a:t>
            </a:r>
          </a:p>
        </p:txBody>
      </p:sp>
      <p:pic>
        <p:nvPicPr>
          <p:cNvPr id="9" name="Resim 8"/>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
        <p:nvSpPr>
          <p:cNvPr id="10" name="Dikdörtgen 9"/>
          <p:cNvSpPr/>
          <p:nvPr/>
        </p:nvSpPr>
        <p:spPr>
          <a:xfrm>
            <a:off x="994285" y="518893"/>
            <a:ext cx="6350081" cy="1538883"/>
          </a:xfrm>
          <a:prstGeom prst="rect">
            <a:avLst/>
          </a:prstGeom>
        </p:spPr>
        <p:txBody>
          <a:bodyPr wrap="square">
            <a:spAutoFit/>
          </a:bodyPr>
          <a:lstStyle/>
          <a:p>
            <a:pPr algn="ctr"/>
            <a:r>
              <a:rPr lang="tr-TR" sz="3200" b="1" dirty="0"/>
              <a:t>Cumhuriyet Savcılıkları Tarafından Bilgilendirme</a:t>
            </a:r>
            <a:br>
              <a:rPr lang="tr-TR" sz="3200" b="1" dirty="0"/>
            </a:br>
            <a:endParaRPr lang="tr-TR" sz="3000"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3593886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ctrTitle"/>
          </p:nvPr>
        </p:nvSpPr>
        <p:spPr>
          <a:xfrm>
            <a:off x="646121" y="2057776"/>
            <a:ext cx="8023094" cy="4560985"/>
          </a:xfrm>
        </p:spPr>
        <p:txBody>
          <a:bodyPr>
            <a:normAutofit fontScale="90000"/>
          </a:bodyPr>
          <a:lstStyle/>
          <a:p>
            <a:pPr algn="l">
              <a:lnSpc>
                <a:spcPct val="150000"/>
              </a:lnSpc>
            </a:pPr>
            <a:r>
              <a:rPr lang="tr-TR" sz="2700" b="1" dirty="0" smtClean="0">
                <a:latin typeface="Arial" panose="020B0604020202020204" pitchFamily="34" charset="0"/>
                <a:cs typeface="Arial" panose="020B0604020202020204" pitchFamily="34" charset="0"/>
              </a:rPr>
              <a:t>- </a:t>
            </a:r>
            <a:r>
              <a:rPr lang="tr-TR" sz="2700" dirty="0">
                <a:latin typeface="Arial" panose="020B0604020202020204" pitchFamily="34" charset="0"/>
                <a:cs typeface="Arial" panose="020B0604020202020204" pitchFamily="34" charset="0"/>
              </a:rPr>
              <a:t>Cumhuriyet savcılıkları tarafından kolluk personeli hakkında, görevden doğan veya görevi sırasında işledikleri suçlarla kişisel suçlan sebebiyle yapılan soruşturma sonunda düzenlenen </a:t>
            </a:r>
            <a:r>
              <a:rPr lang="tr-TR" sz="2700" b="1" dirty="0">
                <a:latin typeface="Arial" panose="020B0604020202020204" pitchFamily="34" charset="0"/>
                <a:cs typeface="Arial" panose="020B0604020202020204" pitchFamily="34" charset="0"/>
              </a:rPr>
              <a:t>kovuşturmaya yer olmadığı kararları</a:t>
            </a:r>
            <a:r>
              <a:rPr lang="tr-TR" sz="2700" dirty="0">
                <a:latin typeface="Arial" panose="020B0604020202020204" pitchFamily="34" charset="0"/>
                <a:cs typeface="Arial" panose="020B0604020202020204" pitchFamily="34" charset="0"/>
              </a:rPr>
              <a:t>, </a:t>
            </a:r>
            <a:r>
              <a:rPr lang="tr-TR" sz="2700" dirty="0" smtClean="0">
                <a:latin typeface="Arial" panose="020B0604020202020204" pitchFamily="34" charset="0"/>
                <a:cs typeface="Arial" panose="020B0604020202020204" pitchFamily="34" charset="0"/>
              </a:rPr>
              <a:t>iddianame </a:t>
            </a:r>
            <a:r>
              <a:rPr lang="tr-TR" sz="2700" dirty="0">
                <a:latin typeface="Arial" panose="020B0604020202020204" pitchFamily="34" charset="0"/>
                <a:cs typeface="Arial" panose="020B0604020202020204" pitchFamily="34" charset="0"/>
              </a:rPr>
              <a:t>ile ilgili mahkemelerce verilen karar suretleri ilgisine göre </a:t>
            </a:r>
            <a:r>
              <a:rPr lang="tr-TR" sz="2700" b="1" dirty="0">
                <a:latin typeface="Arial" panose="020B0604020202020204" pitchFamily="34" charset="0"/>
                <a:cs typeface="Arial" panose="020B0604020202020204" pitchFamily="34" charset="0"/>
              </a:rPr>
              <a:t>Bakanlık, bağlı kuruluş merkez teşkilatı ve mülki idare amirliklerine gönderilir.</a:t>
            </a:r>
          </a:p>
        </p:txBody>
      </p:sp>
      <p:pic>
        <p:nvPicPr>
          <p:cNvPr id="9" name="Resim 8"/>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
        <p:nvSpPr>
          <p:cNvPr id="10" name="Dikdörtgen 9"/>
          <p:cNvSpPr/>
          <p:nvPr/>
        </p:nvSpPr>
        <p:spPr>
          <a:xfrm>
            <a:off x="994285" y="518893"/>
            <a:ext cx="6350081" cy="1538883"/>
          </a:xfrm>
          <a:prstGeom prst="rect">
            <a:avLst/>
          </a:prstGeom>
        </p:spPr>
        <p:txBody>
          <a:bodyPr wrap="square">
            <a:spAutoFit/>
          </a:bodyPr>
          <a:lstStyle/>
          <a:p>
            <a:pPr algn="ctr"/>
            <a:r>
              <a:rPr lang="tr-TR" sz="3200" b="1" dirty="0"/>
              <a:t>Cumhuriyet Savcılıkları Tarafından Bilgilendirme</a:t>
            </a:r>
            <a:br>
              <a:rPr lang="tr-TR" sz="3200" b="1" dirty="0"/>
            </a:br>
            <a:endParaRPr lang="tr-TR" sz="3000"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1317143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İçerik Yer Tutucusu"/>
          <p:cNvSpPr>
            <a:spLocks noGrp="1"/>
          </p:cNvSpPr>
          <p:nvPr>
            <p:ph idx="1"/>
          </p:nvPr>
        </p:nvSpPr>
        <p:spPr>
          <a:xfrm>
            <a:off x="241160" y="1416819"/>
            <a:ext cx="8448152" cy="4604571"/>
          </a:xfrm>
        </p:spPr>
        <p:txBody>
          <a:bodyPr>
            <a:noAutofit/>
          </a:bodyPr>
          <a:lstStyle/>
          <a:p>
            <a:pPr algn="just" eaLnBrk="1" hangingPunct="1">
              <a:lnSpc>
                <a:spcPct val="150000"/>
              </a:lnSpc>
              <a:buFont typeface="Wingdings" panose="05000000000000000000" pitchFamily="2" charset="2"/>
              <a:buChar char="Ø"/>
            </a:pPr>
            <a:r>
              <a:rPr lang="tr-TR" altLang="tr-TR" sz="2000" dirty="0" smtClean="0">
                <a:latin typeface="Arial" panose="020B0604020202020204" pitchFamily="34" charset="0"/>
                <a:cs typeface="Arial" panose="020B0604020202020204" pitchFamily="34" charset="0"/>
              </a:rPr>
              <a:t>Kolluk personeli hakkında Bakanlık ve bağlı kuruluşlar ile Valilikler ve </a:t>
            </a:r>
            <a:r>
              <a:rPr lang="tr-TR" altLang="tr-TR" sz="2000" dirty="0">
                <a:latin typeface="Arial" panose="020B0604020202020204" pitchFamily="34" charset="0"/>
                <a:cs typeface="Arial" panose="020B0604020202020204" pitchFamily="34" charset="0"/>
              </a:rPr>
              <a:t>K</a:t>
            </a:r>
            <a:r>
              <a:rPr lang="tr-TR" altLang="tr-TR" sz="2000" dirty="0" smtClean="0">
                <a:latin typeface="Arial" panose="020B0604020202020204" pitchFamily="34" charset="0"/>
                <a:cs typeface="Arial" panose="020B0604020202020204" pitchFamily="34" charset="0"/>
              </a:rPr>
              <a:t>aymakamlıklarca gerçekleştirilen ceza ve disiplin işlemlerinin anında izlenebileceği bir sistemdir.</a:t>
            </a:r>
          </a:p>
          <a:p>
            <a:pPr algn="just" eaLnBrk="1" hangingPunct="1">
              <a:lnSpc>
                <a:spcPct val="150000"/>
              </a:lnSpc>
              <a:buFont typeface="Wingdings" panose="05000000000000000000" pitchFamily="2" charset="2"/>
              <a:buChar char="Ø"/>
            </a:pPr>
            <a:r>
              <a:rPr lang="tr-TR" altLang="tr-TR" sz="2000" dirty="0" smtClean="0">
                <a:latin typeface="Arial" panose="020B0604020202020204" pitchFamily="34" charset="0"/>
                <a:cs typeface="Arial" panose="020B0604020202020204" pitchFamily="34" charset="0"/>
              </a:rPr>
              <a:t>Kolluk personeliyle ilgili tüm ihbar, şikayet ve memnuniyetler kaydedilir.</a:t>
            </a:r>
          </a:p>
          <a:p>
            <a:pPr algn="just" eaLnBrk="1" hangingPunct="1">
              <a:lnSpc>
                <a:spcPct val="150000"/>
              </a:lnSpc>
              <a:buFont typeface="Wingdings" panose="05000000000000000000" pitchFamily="2" charset="2"/>
              <a:buChar char="Ø"/>
            </a:pPr>
            <a:r>
              <a:rPr lang="tr-TR" altLang="tr-TR" sz="2000" dirty="0" smtClean="0">
                <a:latin typeface="Arial" panose="020B0604020202020204" pitchFamily="34" charset="0"/>
                <a:cs typeface="Arial" panose="020B0604020202020204" pitchFamily="34" charset="0"/>
              </a:rPr>
              <a:t>Her bir ihbar veya şikayete ayrı bir numara verilir.</a:t>
            </a:r>
          </a:p>
          <a:p>
            <a:pPr algn="just" eaLnBrk="1" hangingPunct="1">
              <a:lnSpc>
                <a:spcPct val="150000"/>
              </a:lnSpc>
              <a:buFont typeface="Wingdings" panose="05000000000000000000" pitchFamily="2" charset="2"/>
              <a:buChar char="Ø"/>
            </a:pPr>
            <a:r>
              <a:rPr lang="tr-TR" altLang="tr-TR" sz="2000" dirty="0" smtClean="0">
                <a:latin typeface="Arial" panose="020B0604020202020204" pitchFamily="34" charset="0"/>
                <a:cs typeface="Arial" panose="020B0604020202020204" pitchFamily="34" charset="0"/>
              </a:rPr>
              <a:t>Ceza veya disiplin işlemi gerektiren fiil ve hallerin </a:t>
            </a:r>
            <a:r>
              <a:rPr lang="tr-TR" altLang="tr-TR" sz="2000" dirty="0" err="1" smtClean="0">
                <a:latin typeface="Arial" panose="020B0604020202020204" pitchFamily="34" charset="0"/>
                <a:cs typeface="Arial" panose="020B0604020202020204" pitchFamily="34" charset="0"/>
              </a:rPr>
              <a:t>re’sen</a:t>
            </a:r>
            <a:r>
              <a:rPr lang="tr-TR" altLang="tr-TR" sz="2000" dirty="0" smtClean="0">
                <a:latin typeface="Arial" panose="020B0604020202020204" pitchFamily="34" charset="0"/>
                <a:cs typeface="Arial" panose="020B0604020202020204" pitchFamily="34" charset="0"/>
              </a:rPr>
              <a:t> tespit edilmesi durumunda da Merkezi Kayıt Sisteminden bir numara verilir. </a:t>
            </a:r>
          </a:p>
          <a:p>
            <a:pPr algn="just" eaLnBrk="1" hangingPunct="1">
              <a:lnSpc>
                <a:spcPct val="150000"/>
              </a:lnSpc>
              <a:buFont typeface="Wingdings" panose="05000000000000000000" pitchFamily="2" charset="2"/>
              <a:buChar char="Ø"/>
            </a:pPr>
            <a:r>
              <a:rPr lang="tr-TR" altLang="tr-TR" sz="2000" dirty="0" smtClean="0">
                <a:latin typeface="Arial" panose="020B0604020202020204" pitchFamily="34" charset="0"/>
                <a:cs typeface="Arial" panose="020B0604020202020204" pitchFamily="34" charset="0"/>
              </a:rPr>
              <a:t>Merkezi Kayıt Sistemine işlenen veriler kişisel veri sayılır.</a:t>
            </a:r>
          </a:p>
        </p:txBody>
      </p:sp>
      <p:sp>
        <p:nvSpPr>
          <p:cNvPr id="21507" name="2 Başlık"/>
          <p:cNvSpPr>
            <a:spLocks noGrp="1"/>
          </p:cNvSpPr>
          <p:nvPr>
            <p:ph type="title"/>
          </p:nvPr>
        </p:nvSpPr>
        <p:spPr>
          <a:xfrm>
            <a:off x="1485900" y="274638"/>
            <a:ext cx="6172200" cy="1439862"/>
          </a:xfrm>
        </p:spPr>
        <p:txBody>
          <a:bodyPr>
            <a:normAutofit/>
          </a:bodyPr>
          <a:lstStyle/>
          <a:p>
            <a:pPr algn="ctr" eaLnBrk="1" hangingPunct="1"/>
            <a:r>
              <a:rPr lang="tr-TR" altLang="tr-TR" sz="3000" dirty="0" smtClean="0">
                <a:latin typeface="Arial" panose="020B0604020202020204" pitchFamily="34" charset="0"/>
                <a:cs typeface="Arial" panose="020B0604020202020204" pitchFamily="34" charset="0"/>
              </a:rPr>
              <a:t>MERKEZÎ KAYIT SİSTEMİ </a:t>
            </a:r>
          </a:p>
        </p:txBody>
      </p:sp>
      <p:pic>
        <p:nvPicPr>
          <p:cNvPr id="5" name="Resim 4"/>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287885287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0241" y="165919"/>
            <a:ext cx="7886700" cy="1061545"/>
          </a:xfrm>
        </p:spPr>
        <p:txBody>
          <a:bodyPr>
            <a:normAutofit/>
          </a:bodyPr>
          <a:lstStyle/>
          <a:p>
            <a:pPr algn="ctr"/>
            <a:r>
              <a:rPr lang="tr-TR" sz="1600" b="1" dirty="0" smtClean="0">
                <a:latin typeface="Arial" panose="020B0604020202020204" pitchFamily="34" charset="0"/>
                <a:cs typeface="Arial" panose="020B0604020202020204" pitchFamily="34" charset="0"/>
              </a:rPr>
              <a:t>KOLLUK  ŞİKAYET SİSTEMİ İLE İLGİLİ TEMEL KANUNLAR</a:t>
            </a:r>
            <a:endParaRPr lang="tr-TR" sz="1600" b="1" dirty="0">
              <a:latin typeface="Arial" panose="020B0604020202020204" pitchFamily="34" charset="0"/>
              <a:cs typeface="Arial" panose="020B0604020202020204" pitchFamily="34" charset="0"/>
            </a:endParaRPr>
          </a:p>
        </p:txBody>
      </p:sp>
      <p:sp>
        <p:nvSpPr>
          <p:cNvPr id="3" name="Metin Yer Tutucusu 2"/>
          <p:cNvSpPr>
            <a:spLocks noGrp="1"/>
          </p:cNvSpPr>
          <p:nvPr>
            <p:ph type="body" idx="1"/>
          </p:nvPr>
        </p:nvSpPr>
        <p:spPr>
          <a:xfrm>
            <a:off x="331596" y="1297858"/>
            <a:ext cx="8178992" cy="5027418"/>
          </a:xfrm>
        </p:spPr>
        <p:txBody>
          <a:bodyPr>
            <a:normAutofit fontScale="25000" lnSpcReduction="20000"/>
          </a:bodyPr>
          <a:lstStyle/>
          <a:p>
            <a:endParaRPr lang="tr-TR" dirty="0" smtClean="0">
              <a:solidFill>
                <a:schemeClr val="tx1"/>
              </a:solidFill>
              <a:latin typeface="Times New Roman" panose="02020603050405020304" pitchFamily="18" charset="0"/>
              <a:cs typeface="Times New Roman" panose="02020603050405020304" pitchFamily="18" charset="0"/>
            </a:endParaRPr>
          </a:p>
          <a:p>
            <a:pPr marL="361950" indent="-361950">
              <a:buFont typeface="Wingdings" panose="05000000000000000000" pitchFamily="2" charset="2"/>
              <a:buChar char="Ø"/>
            </a:pPr>
            <a:r>
              <a:rPr lang="tr-TR" sz="7200" b="1" dirty="0" smtClean="0">
                <a:solidFill>
                  <a:schemeClr val="tx1"/>
                </a:solidFill>
                <a:latin typeface="Arial" panose="020B0604020202020204" pitchFamily="34" charset="0"/>
                <a:cs typeface="Arial" panose="020B0604020202020204" pitchFamily="34" charset="0"/>
              </a:rPr>
              <a:t>657 SAYILI DEVLET MEMURLARI  HAKKINDA KANUN</a:t>
            </a:r>
          </a:p>
          <a:p>
            <a:endParaRPr lang="tr-TR" sz="7200" b="1" dirty="0" smtClean="0">
              <a:solidFill>
                <a:schemeClr val="tx1"/>
              </a:solidFill>
              <a:latin typeface="Arial" panose="020B0604020202020204" pitchFamily="34" charset="0"/>
              <a:cs typeface="Arial" panose="020B0604020202020204" pitchFamily="34" charset="0"/>
            </a:endParaRPr>
          </a:p>
          <a:p>
            <a:pPr marL="361950" indent="-361950">
              <a:buFont typeface="Wingdings" panose="05000000000000000000" pitchFamily="2" charset="2"/>
              <a:buChar char="Ø"/>
            </a:pPr>
            <a:r>
              <a:rPr lang="tr-TR" sz="7200" b="1" dirty="0" smtClean="0">
                <a:solidFill>
                  <a:schemeClr val="tx1"/>
                </a:solidFill>
                <a:latin typeface="Arial" panose="020B0604020202020204" pitchFamily="34" charset="0"/>
                <a:cs typeface="Arial" panose="020B0604020202020204" pitchFamily="34" charset="0"/>
              </a:rPr>
              <a:t>7068 SAYILI GENEL KOLLUK DİSİPLİN KANUNU</a:t>
            </a:r>
          </a:p>
          <a:p>
            <a:endParaRPr lang="tr-TR" sz="7200" b="1" dirty="0" smtClean="0">
              <a:solidFill>
                <a:schemeClr val="tx1"/>
              </a:solidFill>
              <a:latin typeface="Arial" panose="020B0604020202020204" pitchFamily="34" charset="0"/>
              <a:cs typeface="Arial" panose="020B0604020202020204" pitchFamily="34" charset="0"/>
            </a:endParaRPr>
          </a:p>
          <a:p>
            <a:pPr marL="361950" indent="-361950">
              <a:buFont typeface="Wingdings" panose="05000000000000000000" pitchFamily="2" charset="2"/>
              <a:buChar char="Ø"/>
            </a:pPr>
            <a:r>
              <a:rPr lang="tr-TR" sz="7200" b="1" dirty="0" smtClean="0">
                <a:solidFill>
                  <a:schemeClr val="tx1"/>
                </a:solidFill>
                <a:latin typeface="Arial" panose="020B0604020202020204" pitchFamily="34" charset="0"/>
                <a:cs typeface="Arial" panose="020B0604020202020204" pitchFamily="34" charset="0"/>
              </a:rPr>
              <a:t>5271 SAYILI CEZA </a:t>
            </a:r>
            <a:r>
              <a:rPr lang="tr-TR" sz="7200" b="1" dirty="0">
                <a:solidFill>
                  <a:schemeClr val="tx1"/>
                </a:solidFill>
                <a:latin typeface="Arial" panose="020B0604020202020204" pitchFamily="34" charset="0"/>
                <a:cs typeface="Arial" panose="020B0604020202020204" pitchFamily="34" charset="0"/>
              </a:rPr>
              <a:t>MUHAKEMESİ KANUNU </a:t>
            </a:r>
            <a:endParaRPr lang="tr-TR" sz="7200" b="1" dirty="0" smtClean="0">
              <a:solidFill>
                <a:schemeClr val="tx1"/>
              </a:solidFill>
              <a:latin typeface="Arial" panose="020B0604020202020204" pitchFamily="34" charset="0"/>
              <a:cs typeface="Arial" panose="020B0604020202020204" pitchFamily="34" charset="0"/>
            </a:endParaRPr>
          </a:p>
          <a:p>
            <a:endParaRPr lang="tr-TR" sz="7200" b="1" dirty="0" smtClean="0">
              <a:solidFill>
                <a:schemeClr val="tx1"/>
              </a:solidFill>
              <a:latin typeface="Arial" panose="020B0604020202020204" pitchFamily="34" charset="0"/>
              <a:cs typeface="Arial" panose="020B0604020202020204" pitchFamily="34" charset="0"/>
            </a:endParaRPr>
          </a:p>
          <a:p>
            <a:pPr marL="361950" indent="-361950">
              <a:lnSpc>
                <a:spcPct val="170000"/>
              </a:lnSpc>
              <a:buFont typeface="Wingdings" panose="05000000000000000000" pitchFamily="2" charset="2"/>
              <a:buChar char="Ø"/>
            </a:pPr>
            <a:r>
              <a:rPr lang="tr-TR" sz="7200" b="1" dirty="0" smtClean="0">
                <a:solidFill>
                  <a:schemeClr val="tx1"/>
                </a:solidFill>
                <a:latin typeface="Arial" panose="020B0604020202020204" pitchFamily="34" charset="0"/>
                <a:cs typeface="Arial" panose="020B0604020202020204" pitchFamily="34" charset="0"/>
              </a:rPr>
              <a:t>4483 SAYILI  MEMURLAR VE DİĞER KAMU GÖREVLİLERİNİN YARGILANMASI HAKKINDA KANUN </a:t>
            </a:r>
          </a:p>
          <a:p>
            <a:pPr marL="361950" indent="-361950">
              <a:lnSpc>
                <a:spcPct val="170000"/>
              </a:lnSpc>
              <a:buFont typeface="Wingdings" panose="05000000000000000000" pitchFamily="2" charset="2"/>
              <a:buChar char="Ø"/>
            </a:pPr>
            <a:r>
              <a:rPr lang="tr-TR" sz="7200" b="1" dirty="0" smtClean="0">
                <a:solidFill>
                  <a:schemeClr val="tx1"/>
                </a:solidFill>
                <a:latin typeface="Arial" panose="020B0604020202020204" pitchFamily="34" charset="0"/>
                <a:cs typeface="Arial" panose="020B0604020202020204" pitchFamily="34" charset="0"/>
              </a:rPr>
              <a:t>3628 SAYILI MAL </a:t>
            </a:r>
            <a:r>
              <a:rPr lang="tr-TR" sz="7200" b="1" dirty="0">
                <a:solidFill>
                  <a:schemeClr val="tx1"/>
                </a:solidFill>
                <a:latin typeface="Arial" panose="020B0604020202020204" pitchFamily="34" charset="0"/>
                <a:cs typeface="Arial" panose="020B0604020202020204" pitchFamily="34" charset="0"/>
              </a:rPr>
              <a:t>BİLDİRİMİNDE BULUNULMASI, RÜŞVET VE YOLSUZLUKLARLA MÜCADELE KANUNU </a:t>
            </a:r>
            <a:endParaRPr lang="tr-TR" sz="7200" b="1" dirty="0" smtClean="0">
              <a:solidFill>
                <a:schemeClr val="tx1"/>
              </a:solidFill>
              <a:latin typeface="Arial" panose="020B0604020202020204" pitchFamily="34" charset="0"/>
              <a:cs typeface="Arial" panose="020B0604020202020204" pitchFamily="34" charset="0"/>
            </a:endParaRPr>
          </a:p>
          <a:p>
            <a:endParaRPr lang="tr-TR" sz="7200" b="1" dirty="0" smtClean="0">
              <a:solidFill>
                <a:schemeClr val="tx1"/>
              </a:solidFill>
              <a:latin typeface="Arial" panose="020B0604020202020204" pitchFamily="34" charset="0"/>
              <a:cs typeface="Arial" panose="020B0604020202020204" pitchFamily="34" charset="0"/>
            </a:endParaRPr>
          </a:p>
          <a:p>
            <a:pPr marL="361950" indent="-361950">
              <a:buFont typeface="Wingdings" panose="05000000000000000000" pitchFamily="2" charset="2"/>
              <a:buChar char="Ø"/>
            </a:pPr>
            <a:r>
              <a:rPr lang="tr-TR" sz="7200" b="1" dirty="0" smtClean="0">
                <a:solidFill>
                  <a:schemeClr val="tx1"/>
                </a:solidFill>
                <a:latin typeface="Arial" panose="020B0604020202020204" pitchFamily="34" charset="0"/>
                <a:cs typeface="Arial" panose="020B0604020202020204" pitchFamily="34" charset="0"/>
              </a:rPr>
              <a:t> </a:t>
            </a:r>
            <a:r>
              <a:rPr lang="tr-TR" sz="7200" b="1" dirty="0">
                <a:solidFill>
                  <a:schemeClr val="tx1"/>
                </a:solidFill>
                <a:latin typeface="Arial" panose="020B0604020202020204" pitchFamily="34" charset="0"/>
                <a:cs typeface="Arial" panose="020B0604020202020204" pitchFamily="34" charset="0"/>
              </a:rPr>
              <a:t>6713 SAYILI KOLLUK GÖZETİM KOMİSYONU KURULMASI HAKKINDA </a:t>
            </a:r>
            <a:r>
              <a:rPr lang="tr-TR" sz="7200" b="1" dirty="0" smtClean="0">
                <a:solidFill>
                  <a:schemeClr val="tx1"/>
                </a:solidFill>
                <a:latin typeface="Arial" panose="020B0604020202020204" pitchFamily="34" charset="0"/>
                <a:cs typeface="Arial" panose="020B0604020202020204" pitchFamily="34" charset="0"/>
              </a:rPr>
              <a:t>KANUNUN</a:t>
            </a:r>
          </a:p>
          <a:p>
            <a:endParaRPr lang="tr-TR" sz="7200" b="1" dirty="0" smtClean="0">
              <a:solidFill>
                <a:schemeClr val="tx1"/>
              </a:solidFill>
              <a:latin typeface="Arial" panose="020B0604020202020204" pitchFamily="34" charset="0"/>
              <a:cs typeface="Arial" panose="020B0604020202020204" pitchFamily="34" charset="0"/>
            </a:endParaRPr>
          </a:p>
          <a:p>
            <a:pPr marL="452438" indent="-452438">
              <a:buFont typeface="Wingdings" panose="05000000000000000000" pitchFamily="2" charset="2"/>
              <a:buChar char="Ø"/>
            </a:pPr>
            <a:r>
              <a:rPr lang="tr-TR" sz="7200" b="1" dirty="0" smtClean="0">
                <a:solidFill>
                  <a:schemeClr val="tx1"/>
                </a:solidFill>
                <a:latin typeface="Arial" panose="020B0604020202020204" pitchFamily="34" charset="0"/>
                <a:cs typeface="Arial" panose="020B0604020202020204" pitchFamily="34" charset="0"/>
              </a:rPr>
              <a:t>3071 SAYILI DİLEKÇE KANUNU </a:t>
            </a:r>
            <a:r>
              <a:rPr lang="tr-TR" sz="7200" b="1" dirty="0" smtClean="0">
                <a:solidFill>
                  <a:schemeClr val="tx1"/>
                </a:solidFill>
                <a:latin typeface="Times New Roman" panose="02020603050405020304" pitchFamily="18" charset="0"/>
                <a:cs typeface="Times New Roman" panose="02020603050405020304" pitchFamily="18" charset="0"/>
              </a:rPr>
              <a:t/>
            </a:r>
            <a:br>
              <a:rPr lang="tr-TR" sz="7200" b="1" dirty="0" smtClean="0">
                <a:solidFill>
                  <a:schemeClr val="tx1"/>
                </a:solidFill>
                <a:latin typeface="Times New Roman" panose="02020603050405020304" pitchFamily="18" charset="0"/>
                <a:cs typeface="Times New Roman" panose="02020603050405020304" pitchFamily="18" charset="0"/>
              </a:rPr>
            </a:br>
            <a:endParaRPr lang="tr-TR" sz="7200" b="1" dirty="0">
              <a:solidFill>
                <a:schemeClr val="tx1"/>
              </a:solidFill>
              <a:latin typeface="Times New Roman" panose="02020603050405020304" pitchFamily="18" charset="0"/>
              <a:cs typeface="Times New Roman" panose="02020603050405020304" pitchFamily="18" charset="0"/>
            </a:endParaRPr>
          </a:p>
        </p:txBody>
      </p:sp>
      <p:pic>
        <p:nvPicPr>
          <p:cNvPr id="5" name="Resim 4"/>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3986829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ctrTitle"/>
          </p:nvPr>
        </p:nvSpPr>
        <p:spPr>
          <a:xfrm>
            <a:off x="360608" y="2392118"/>
            <a:ext cx="8783392" cy="3676732"/>
          </a:xfrm>
        </p:spPr>
        <p:txBody>
          <a:bodyPr>
            <a:normAutofit fontScale="90000"/>
          </a:bodyPr>
          <a:lstStyle/>
          <a:p>
            <a:pPr algn="l">
              <a:lnSpc>
                <a:spcPct val="150000"/>
              </a:lnSpc>
            </a:pPr>
            <a:r>
              <a:rPr lang="tr-TR" sz="2700" b="1" dirty="0" smtClean="0">
                <a:latin typeface="Arial" panose="020B0604020202020204" pitchFamily="34" charset="0"/>
                <a:cs typeface="Arial" panose="020B0604020202020204" pitchFamily="34" charset="0"/>
              </a:rPr>
              <a:t>İhbar </a:t>
            </a:r>
            <a:r>
              <a:rPr lang="tr-TR" sz="2700" b="1" dirty="0">
                <a:latin typeface="Arial" panose="020B0604020202020204" pitchFamily="34" charset="0"/>
                <a:cs typeface="Arial" panose="020B0604020202020204" pitchFamily="34" charset="0"/>
              </a:rPr>
              <a:t>ve şikayetler</a:t>
            </a:r>
            <a:r>
              <a:rPr lang="tr-TR" sz="2700" dirty="0">
                <a:latin typeface="Arial" panose="020B0604020202020204" pitchFamily="34" charset="0"/>
                <a:cs typeface="Arial" panose="020B0604020202020204" pitchFamily="34" charset="0"/>
              </a:rPr>
              <a:t>;</a:t>
            </a:r>
            <a:br>
              <a:rPr lang="tr-TR" sz="2700" dirty="0">
                <a:latin typeface="Arial" panose="020B0604020202020204" pitchFamily="34" charset="0"/>
                <a:cs typeface="Arial" panose="020B0604020202020204" pitchFamily="34" charset="0"/>
              </a:rPr>
            </a:br>
            <a:r>
              <a:rPr lang="tr-TR" sz="2700" dirty="0">
                <a:latin typeface="Arial" panose="020B0604020202020204" pitchFamily="34" charset="0"/>
                <a:cs typeface="Arial" panose="020B0604020202020204" pitchFamily="34" charset="0"/>
              </a:rPr>
              <a:t> </a:t>
            </a:r>
            <a:r>
              <a:rPr lang="tr-TR" sz="2700" dirty="0" smtClean="0">
                <a:latin typeface="Arial" panose="020B0604020202020204" pitchFamily="34" charset="0"/>
                <a:cs typeface="Arial" panose="020B0604020202020204" pitchFamily="34" charset="0"/>
              </a:rPr>
              <a:t>- Yetkili </a:t>
            </a:r>
            <a:r>
              <a:rPr lang="tr-TR" sz="2700" dirty="0">
                <a:latin typeface="Arial" panose="020B0604020202020204" pitchFamily="34" charset="0"/>
                <a:cs typeface="Arial" panose="020B0604020202020204" pitchFamily="34" charset="0"/>
              </a:rPr>
              <a:t>birimler tarafından kayıt edilir ve sistemden bir kayıt numarası verilir</a:t>
            </a:r>
            <a:r>
              <a:rPr lang="tr-TR" sz="2700" dirty="0" smtClean="0">
                <a:latin typeface="Arial" panose="020B0604020202020204" pitchFamily="34" charset="0"/>
                <a:cs typeface="Arial" panose="020B0604020202020204" pitchFamily="34" charset="0"/>
              </a:rPr>
              <a:t>.</a:t>
            </a:r>
            <a:br>
              <a:rPr lang="tr-TR" sz="2700" dirty="0" smtClean="0">
                <a:latin typeface="Arial" panose="020B0604020202020204" pitchFamily="34" charset="0"/>
                <a:cs typeface="Arial" panose="020B0604020202020204" pitchFamily="34" charset="0"/>
              </a:rPr>
            </a:br>
            <a:r>
              <a:rPr lang="tr-TR" sz="2700" dirty="0" smtClean="0">
                <a:latin typeface="Arial" panose="020B0604020202020204" pitchFamily="34" charset="0"/>
                <a:cs typeface="Arial" panose="020B0604020202020204" pitchFamily="34" charset="0"/>
              </a:rPr>
              <a:t>- Kayıt numarası alan başvuru, ilgili kuruma bildirilir ve sonraki süreçteki yazışmalar bu kayıt numarası üzerinden takip edilir.</a:t>
            </a:r>
            <a:r>
              <a:rPr lang="tr-TR" sz="2700" dirty="0">
                <a:latin typeface="Arial" panose="020B0604020202020204" pitchFamily="34" charset="0"/>
                <a:cs typeface="Arial" panose="020B0604020202020204" pitchFamily="34" charset="0"/>
              </a:rPr>
              <a:t/>
            </a:r>
            <a:br>
              <a:rPr lang="tr-TR" sz="2700" dirty="0">
                <a:latin typeface="Arial" panose="020B0604020202020204" pitchFamily="34" charset="0"/>
                <a:cs typeface="Arial" panose="020B0604020202020204" pitchFamily="34" charset="0"/>
              </a:rPr>
            </a:br>
            <a:r>
              <a:rPr lang="tr-TR" sz="2700" dirty="0">
                <a:latin typeface="Arial" panose="020B0604020202020204" pitchFamily="34" charset="0"/>
                <a:cs typeface="Arial" panose="020B0604020202020204" pitchFamily="34" charset="0"/>
              </a:rPr>
              <a:t>- Yetkili olmayan MİA veya diğer idari mercilere yapıldığında </a:t>
            </a:r>
            <a:r>
              <a:rPr lang="tr-TR" sz="2700" b="1" dirty="0">
                <a:latin typeface="Arial" panose="020B0604020202020204" pitchFamily="34" charset="0"/>
                <a:cs typeface="Arial" panose="020B0604020202020204" pitchFamily="34" charset="0"/>
              </a:rPr>
              <a:t>iki iş günü</a:t>
            </a:r>
            <a:r>
              <a:rPr lang="tr-TR" sz="2700" dirty="0">
                <a:latin typeface="Arial" panose="020B0604020202020204" pitchFamily="34" charset="0"/>
                <a:cs typeface="Arial" panose="020B0604020202020204" pitchFamily="34" charset="0"/>
              </a:rPr>
              <a:t> içinde mahalli MİA veya bağlı kuruluşların personel birimlerine varsa ekleri ile gönderilir ve sisteme kayıt edilir.</a:t>
            </a:r>
          </a:p>
        </p:txBody>
      </p:sp>
      <p:pic>
        <p:nvPicPr>
          <p:cNvPr id="9" name="Resim 8"/>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
        <p:nvSpPr>
          <p:cNvPr id="10" name="Dikdörtgen 9"/>
          <p:cNvSpPr/>
          <p:nvPr/>
        </p:nvSpPr>
        <p:spPr>
          <a:xfrm>
            <a:off x="1310054" y="518894"/>
            <a:ext cx="6034312" cy="553998"/>
          </a:xfrm>
          <a:prstGeom prst="rect">
            <a:avLst/>
          </a:prstGeom>
        </p:spPr>
        <p:txBody>
          <a:bodyPr wrap="square">
            <a:spAutoFit/>
          </a:bodyPr>
          <a:lstStyle/>
          <a:p>
            <a:pPr algn="ctr"/>
            <a:r>
              <a:rPr lang="tr-TR" sz="3000" b="1" dirty="0" smtClean="0"/>
              <a:t>MERKEZİ KAYIT SİSTEMİNİN İŞLEYİŞİ</a:t>
            </a:r>
            <a:endParaRPr lang="tr-TR" sz="3000"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963020" cy="963020"/>
          </a:xfrm>
          <a:prstGeom prst="rect">
            <a:avLst/>
          </a:prstGeom>
        </p:spPr>
      </p:pic>
    </p:spTree>
    <p:extLst>
      <p:ext uri="{BB962C8B-B14F-4D97-AF65-F5344CB8AC3E}">
        <p14:creationId xmlns:p14="http://schemas.microsoft.com/office/powerpoint/2010/main" val="1345447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28650" y="1261669"/>
            <a:ext cx="7886700" cy="429020"/>
          </a:xfrm>
        </p:spPr>
        <p:txBody>
          <a:bodyPr>
            <a:normAutofit fontScale="90000"/>
          </a:bodyPr>
          <a:lstStyle/>
          <a:p>
            <a:pPr algn="ctr"/>
            <a:r>
              <a:rPr lang="tr-TR" dirty="0" smtClean="0"/>
              <a:t>ÖZET;</a:t>
            </a:r>
            <a:endParaRPr lang="tr-TR" dirty="0"/>
          </a:p>
        </p:txBody>
      </p:sp>
      <p:sp>
        <p:nvSpPr>
          <p:cNvPr id="3" name="2 İçerik Yer Tutucusu"/>
          <p:cNvSpPr>
            <a:spLocks noGrp="1"/>
          </p:cNvSpPr>
          <p:nvPr>
            <p:ph idx="1"/>
          </p:nvPr>
        </p:nvSpPr>
        <p:spPr>
          <a:xfrm>
            <a:off x="628650" y="1825625"/>
            <a:ext cx="8515350" cy="4351338"/>
          </a:xfrm>
        </p:spPr>
        <p:txBody>
          <a:bodyPr>
            <a:normAutofit fontScale="77500" lnSpcReduction="20000"/>
          </a:bodyPr>
          <a:lstStyle/>
          <a:p>
            <a:r>
              <a:rPr lang="tr-TR" dirty="0" smtClean="0"/>
              <a:t>İhbar, şikayet veya memnuniyet başvurusu derhal Kolluk Gözetim Bürosuna (Valilik/Kaymakamlık) bildirilir.</a:t>
            </a:r>
          </a:p>
          <a:p>
            <a:r>
              <a:rPr lang="tr-TR" dirty="0" smtClean="0"/>
              <a:t>Büro başvuruyu kayıt altına alır. Sistemden kayıt numarası verilir. </a:t>
            </a:r>
          </a:p>
          <a:p>
            <a:r>
              <a:rPr lang="tr-TR" dirty="0" smtClean="0"/>
              <a:t>Kayıt numarasını Birime(Kolluk Birimine) bildirilir.</a:t>
            </a:r>
          </a:p>
          <a:p>
            <a:r>
              <a:rPr lang="tr-TR" dirty="0" smtClean="0"/>
              <a:t>Yazışmalar bu kayıt numarası üzerinden yapılır.</a:t>
            </a:r>
          </a:p>
          <a:p>
            <a:r>
              <a:rPr lang="tr-TR" dirty="0" smtClean="0"/>
              <a:t>Başvuru hakkında başlatılan/başlatılacak işlemler </a:t>
            </a:r>
            <a:r>
              <a:rPr lang="tr-TR" dirty="0" smtClean="0"/>
              <a:t>mevzuat doğrultusunda yerine </a:t>
            </a:r>
            <a:r>
              <a:rPr lang="tr-TR" dirty="0" smtClean="0"/>
              <a:t>getirilir…  süreç hakkında </a:t>
            </a:r>
            <a:r>
              <a:rPr lang="tr-TR" dirty="0" smtClean="0"/>
              <a:t>kolluk gözetim bürosuna </a:t>
            </a:r>
            <a:r>
              <a:rPr lang="tr-TR" dirty="0" smtClean="0"/>
              <a:t>bilgilendirme yapılır. </a:t>
            </a:r>
          </a:p>
          <a:p>
            <a:r>
              <a:rPr lang="tr-TR" dirty="0" smtClean="0"/>
              <a:t>Araştırma / soruşturmanın 60 gün içinde tamamlanması sağlanmalıdır.</a:t>
            </a:r>
          </a:p>
          <a:p>
            <a:r>
              <a:rPr lang="tr-TR" dirty="0" smtClean="0"/>
              <a:t>60 günü geçecek olursa Büroya ve şikayetçiye/şikayet edilene safahat hakkında bilgilendirme yapılması sağlanır.</a:t>
            </a:r>
          </a:p>
          <a:p>
            <a:r>
              <a:rPr lang="tr-TR" dirty="0" smtClean="0"/>
              <a:t>Tamamlanan süreç  ilgililerine bildirilir.</a:t>
            </a:r>
            <a:r>
              <a:rPr lang="tr-TR" dirty="0" smtClean="0">
                <a:solidFill>
                  <a:srgbClr val="FF0000"/>
                </a:solidFill>
              </a:rPr>
              <a:t> (hangi yolla başvurulmuşsa o yolla)</a:t>
            </a:r>
            <a:endParaRPr lang="tr-TR" dirty="0" smtClean="0"/>
          </a:p>
          <a:p>
            <a:endParaRPr lang="tr-TR" dirty="0" smtClean="0"/>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pic>
        <p:nvPicPr>
          <p:cNvPr id="5" name="Resim 4"/>
          <p:cNvPicPr/>
          <p:nvPr/>
        </p:nvPicPr>
        <p:blipFill>
          <a:blip r:embed="rId3"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SÜRELER</a:t>
            </a:r>
            <a:endParaRPr lang="tr-TR" dirty="0"/>
          </a:p>
        </p:txBody>
      </p:sp>
      <p:sp>
        <p:nvSpPr>
          <p:cNvPr id="3" name="2 İçerik Yer Tutucusu"/>
          <p:cNvSpPr>
            <a:spLocks noGrp="1"/>
          </p:cNvSpPr>
          <p:nvPr>
            <p:ph idx="1"/>
          </p:nvPr>
        </p:nvSpPr>
        <p:spPr>
          <a:xfrm>
            <a:off x="422587" y="1825625"/>
            <a:ext cx="8515351" cy="4351338"/>
          </a:xfrm>
        </p:spPr>
        <p:txBody>
          <a:bodyPr>
            <a:normAutofit fontScale="92500" lnSpcReduction="10000"/>
          </a:bodyPr>
          <a:lstStyle/>
          <a:p>
            <a:r>
              <a:rPr lang="tr-TR" sz="2200" dirty="0" smtClean="0"/>
              <a:t>Cumhuriyet Savcılığı büroya 7 iş günü içinde bildirmeli( K:8md, Y:68md)</a:t>
            </a:r>
          </a:p>
          <a:p>
            <a:r>
              <a:rPr lang="tr-TR" sz="2200" dirty="0" smtClean="0"/>
              <a:t>Komisyon (Bakanlık) tarafından görev verilirse; Disiplin soruşturması 3 ay içinde tamamlanır, Kurula 7 iş günü içinde cevap verilir. (Y:13md)</a:t>
            </a:r>
          </a:p>
          <a:p>
            <a:r>
              <a:rPr lang="tr-TR" sz="2200" dirty="0" smtClean="0"/>
              <a:t>Komisyon bilgi/belge istediğinde 15 gün içinde cevap verilir. (Y:39md)</a:t>
            </a:r>
          </a:p>
          <a:p>
            <a:r>
              <a:rPr lang="tr-TR" sz="2200" dirty="0" smtClean="0"/>
              <a:t>Başka kuruma gönderilen ihbar/şikayet 2 gün içinde ilgili birime gönderilmelidir.</a:t>
            </a:r>
          </a:p>
          <a:p>
            <a:r>
              <a:rPr lang="tr-TR" sz="2200" dirty="0" err="1" smtClean="0"/>
              <a:t>Log</a:t>
            </a:r>
            <a:r>
              <a:rPr lang="tr-TR" sz="2200" dirty="0" smtClean="0"/>
              <a:t> kayıtları 6 ayda bir heyet denetimi ile kontrol edilir (</a:t>
            </a:r>
            <a:r>
              <a:rPr lang="tr-TR" sz="1600" i="1" dirty="0" smtClean="0"/>
              <a:t>Valiliklerce</a:t>
            </a:r>
            <a:r>
              <a:rPr lang="tr-TR" sz="2200" dirty="0" smtClean="0"/>
              <a:t>).</a:t>
            </a:r>
          </a:p>
          <a:p>
            <a:r>
              <a:rPr lang="tr-TR" sz="2200" dirty="0" smtClean="0"/>
              <a:t>Başvuru kayıt numarası 3 iş günü içinde bildirilir.</a:t>
            </a:r>
          </a:p>
          <a:p>
            <a:r>
              <a:rPr lang="tr-TR" sz="2200" dirty="0" smtClean="0"/>
              <a:t>Şikayetçi/ihbarcı, memnuniyet bildiren, şikayet edilene;</a:t>
            </a:r>
          </a:p>
          <a:p>
            <a:pPr>
              <a:buNone/>
            </a:pPr>
            <a:r>
              <a:rPr lang="tr-TR" sz="2200" dirty="0" smtClean="0"/>
              <a:t>	a) Disiplin safahatı 2 ayda bir bildirilecek </a:t>
            </a:r>
            <a:r>
              <a:rPr lang="tr-TR" sz="1600" dirty="0" smtClean="0"/>
              <a:t>(muhakkik 5 iş günü önce bilgi vermeli)</a:t>
            </a:r>
          </a:p>
          <a:p>
            <a:pPr>
              <a:buNone/>
            </a:pPr>
            <a:r>
              <a:rPr lang="tr-TR" sz="1600" dirty="0" smtClean="0"/>
              <a:t>	</a:t>
            </a:r>
            <a:r>
              <a:rPr lang="tr-TR" sz="2200" dirty="0" smtClean="0"/>
              <a:t>b) Her türlü işlem sonucundan 15 gün içinde bilgi verilecek</a:t>
            </a:r>
          </a:p>
          <a:p>
            <a:r>
              <a:rPr lang="tr-TR" sz="2200" dirty="0" smtClean="0"/>
              <a:t>Denetim cevabi raporları 7 iş günü içerisinde Komisyona gönderilmeli. </a:t>
            </a:r>
            <a:endParaRPr lang="tr-TR" sz="22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pic>
        <p:nvPicPr>
          <p:cNvPr id="5" name="Resim 4"/>
          <p:cNvPicPr/>
          <p:nvPr/>
        </p:nvPicPr>
        <p:blipFill>
          <a:blip r:embed="rId3"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ctrTitle"/>
          </p:nvPr>
        </p:nvSpPr>
        <p:spPr>
          <a:xfrm>
            <a:off x="1305030" y="2692669"/>
            <a:ext cx="6880609" cy="3505908"/>
          </a:xfrm>
        </p:spPr>
        <p:txBody>
          <a:bodyPr>
            <a:normAutofit fontScale="90000"/>
          </a:bodyPr>
          <a:lstStyle/>
          <a:p>
            <a:pPr algn="l">
              <a:lnSpc>
                <a:spcPct val="150000"/>
              </a:lnSpc>
            </a:pPr>
            <a:r>
              <a:rPr lang="tr-TR" sz="3600" dirty="0" smtClean="0"/>
              <a:t/>
            </a:r>
            <a:br>
              <a:rPr lang="tr-TR" sz="3600" dirty="0" smtClean="0"/>
            </a:br>
            <a:r>
              <a:rPr lang="tr-TR" sz="3600" dirty="0"/>
              <a:t/>
            </a:r>
            <a:br>
              <a:rPr lang="tr-TR" sz="3600" dirty="0"/>
            </a:br>
            <a:r>
              <a:rPr lang="tr-TR" sz="3600" dirty="0" smtClean="0"/>
              <a:t/>
            </a:r>
            <a:br>
              <a:rPr lang="tr-TR" sz="3600" dirty="0" smtClean="0"/>
            </a:br>
            <a:r>
              <a:rPr lang="tr-TR" sz="3600" dirty="0"/>
              <a:t/>
            </a:r>
            <a:br>
              <a:rPr lang="tr-TR" sz="3600" dirty="0"/>
            </a:br>
            <a:r>
              <a:rPr lang="tr-TR" sz="3600" dirty="0" smtClean="0"/>
              <a:t/>
            </a:r>
            <a:br>
              <a:rPr lang="tr-TR" sz="3600" dirty="0" smtClean="0"/>
            </a:br>
            <a:r>
              <a:rPr lang="tr-TR" sz="3600" dirty="0"/>
              <a:t/>
            </a:r>
            <a:br>
              <a:rPr lang="tr-TR" sz="3600" dirty="0"/>
            </a:br>
            <a:r>
              <a:rPr lang="tr-TR" sz="3600" dirty="0" smtClean="0"/>
              <a:t/>
            </a:r>
            <a:br>
              <a:rPr lang="tr-TR" sz="3600" dirty="0" smtClean="0"/>
            </a:br>
            <a:r>
              <a:rPr lang="tr-TR" sz="3600" dirty="0" smtClean="0"/>
              <a:t>Yönetmeliğin 70. maddesi;</a:t>
            </a:r>
            <a:br>
              <a:rPr lang="tr-TR" sz="3600" dirty="0" smtClean="0"/>
            </a:br>
            <a:r>
              <a:rPr lang="tr-TR" sz="2400" dirty="0" smtClean="0">
                <a:latin typeface="+mn-lt"/>
              </a:rPr>
              <a:t>(3</a:t>
            </a:r>
            <a:r>
              <a:rPr lang="tr-TR" sz="2400" dirty="0">
                <a:latin typeface="+mn-lt"/>
              </a:rPr>
              <a:t>) Merkezi kayıt sisteminin mevzuata uygun olarak yürütülmesinden illerde </a:t>
            </a:r>
            <a:r>
              <a:rPr lang="tr-TR" sz="2400" dirty="0" smtClean="0">
                <a:latin typeface="+mn-lt"/>
              </a:rPr>
              <a:t>Vali</a:t>
            </a:r>
            <a:r>
              <a:rPr lang="tr-TR" sz="2400" dirty="0">
                <a:latin typeface="+mn-lt"/>
              </a:rPr>
              <a:t>, ilçelerde </a:t>
            </a:r>
            <a:r>
              <a:rPr lang="tr-TR" sz="2400" dirty="0" smtClean="0">
                <a:latin typeface="+mn-lt"/>
              </a:rPr>
              <a:t>Kaymakam</a:t>
            </a:r>
            <a:r>
              <a:rPr lang="tr-TR" sz="2400" dirty="0">
                <a:latin typeface="+mn-lt"/>
              </a:rPr>
              <a:t>, bağlı kuruluşlarda ise kuruluşun en üst amiri sorumludur.</a:t>
            </a:r>
            <a:br>
              <a:rPr lang="tr-TR" sz="2400" dirty="0">
                <a:latin typeface="+mn-lt"/>
              </a:rPr>
            </a:br>
            <a:r>
              <a:rPr lang="tr-TR" sz="2400" dirty="0">
                <a:latin typeface="+mn-lt"/>
              </a:rPr>
              <a:t>(4) Merkezi kayıt sisteminde kayıt altına alınmadığı anlaşılan ihbar, şikayet ve benzeri durumun tespiti halinde, </a:t>
            </a:r>
            <a:r>
              <a:rPr lang="tr-TR" sz="2400" b="1" dirty="0">
                <a:latin typeface="+mn-lt"/>
              </a:rPr>
              <a:t>sorumlular hakkında gerekli yasal işlemler </a:t>
            </a:r>
            <a:r>
              <a:rPr lang="tr-TR" sz="2400" dirty="0">
                <a:latin typeface="+mn-lt"/>
              </a:rPr>
              <a:t>ivedilikle yerine getirilir.</a:t>
            </a:r>
            <a:br>
              <a:rPr lang="tr-TR" sz="2400" dirty="0">
                <a:latin typeface="+mn-lt"/>
              </a:rPr>
            </a:br>
            <a:endParaRPr lang="tr-TR" sz="2400" dirty="0">
              <a:latin typeface="+mn-lt"/>
            </a:endParaRPr>
          </a:p>
        </p:txBody>
      </p:sp>
      <p:pic>
        <p:nvPicPr>
          <p:cNvPr id="9" name="Resim 8"/>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
        <p:nvSpPr>
          <p:cNvPr id="10" name="Dikdörtgen 9"/>
          <p:cNvSpPr/>
          <p:nvPr/>
        </p:nvSpPr>
        <p:spPr>
          <a:xfrm>
            <a:off x="994285" y="518894"/>
            <a:ext cx="6350081" cy="584775"/>
          </a:xfrm>
          <a:prstGeom prst="rect">
            <a:avLst/>
          </a:prstGeom>
        </p:spPr>
        <p:txBody>
          <a:bodyPr wrap="square">
            <a:spAutoFit/>
          </a:bodyPr>
          <a:lstStyle/>
          <a:p>
            <a:pPr algn="ctr"/>
            <a:r>
              <a:rPr lang="tr-TR" sz="3200" b="1" dirty="0"/>
              <a:t>SORUMLULUK</a:t>
            </a:r>
            <a:endParaRPr lang="tr-TR" sz="3000"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1403691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ctrTitle"/>
          </p:nvPr>
        </p:nvSpPr>
        <p:spPr>
          <a:xfrm>
            <a:off x="966087" y="3184674"/>
            <a:ext cx="7269981" cy="3497480"/>
          </a:xfrm>
        </p:spPr>
        <p:txBody>
          <a:bodyPr>
            <a:normAutofit fontScale="90000"/>
          </a:bodyPr>
          <a:lstStyle/>
          <a:p>
            <a:pPr algn="l">
              <a:lnSpc>
                <a:spcPct val="150000"/>
              </a:lnSpc>
            </a:pPr>
            <a:r>
              <a:rPr lang="tr-TR" sz="3600" b="1" dirty="0"/>
              <a:t/>
            </a:r>
            <a:br>
              <a:rPr lang="tr-TR" sz="3600" b="1" dirty="0"/>
            </a:br>
            <a:r>
              <a:rPr lang="tr-TR" sz="2400" dirty="0">
                <a:latin typeface="Arial" panose="020B0604020202020204" pitchFamily="34" charset="0"/>
                <a:cs typeface="Arial" panose="020B0604020202020204" pitchFamily="34" charset="0"/>
              </a:rPr>
              <a:t>-Başvuranların kimlik bilgileri </a:t>
            </a:r>
            <a:r>
              <a:rPr lang="tr-TR" sz="2400" dirty="0" smtClean="0">
                <a:latin typeface="Arial" panose="020B0604020202020204" pitchFamily="34" charset="0"/>
                <a:cs typeface="Arial" panose="020B0604020202020204" pitchFamily="34" charset="0"/>
              </a:rPr>
              <a:t>gizli olmalı</a:t>
            </a:r>
            <a:r>
              <a:rPr lang="tr-TR" sz="2400" dirty="0">
                <a:latin typeface="Arial" panose="020B0604020202020204" pitchFamily="34" charset="0"/>
                <a:cs typeface="Arial" panose="020B0604020202020204" pitchFamily="34" charset="0"/>
              </a:rPr>
              <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-Her türlü tedbir; müfettişler, muhakkikler ve diğer idari makam ve merciler tarafından alınır.</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-E-Dönüşüm ve e-Devlet </a:t>
            </a:r>
            <a:r>
              <a:rPr lang="tr-TR" sz="2400" dirty="0" smtClean="0">
                <a:latin typeface="Arial" panose="020B0604020202020204" pitchFamily="34" charset="0"/>
                <a:cs typeface="Arial" panose="020B0604020202020204" pitchFamily="34" charset="0"/>
              </a:rPr>
              <a:t>uygulamaları hakkındaki esaslar uygulanmalı,</a:t>
            </a:r>
            <a:br>
              <a:rPr lang="tr-TR" sz="2400" dirty="0" smtClean="0">
                <a:latin typeface="Arial" panose="020B0604020202020204" pitchFamily="34" charset="0"/>
                <a:cs typeface="Arial" panose="020B0604020202020204" pitchFamily="34" charset="0"/>
              </a:rPr>
            </a:br>
            <a:r>
              <a:rPr lang="tr-TR" sz="2400" dirty="0" smtClean="0">
                <a:latin typeface="Arial" panose="020B0604020202020204" pitchFamily="34" charset="0"/>
                <a:cs typeface="Arial" panose="020B0604020202020204" pitchFamily="34" charset="0"/>
              </a:rPr>
              <a:t>-Dosyaların kilitli dolaplarda muhafaza edilmesi sağlanmalı,</a:t>
            </a:r>
            <a:br>
              <a:rPr lang="tr-TR" sz="2400" dirty="0" smtClean="0">
                <a:latin typeface="Arial" panose="020B0604020202020204" pitchFamily="34" charset="0"/>
                <a:cs typeface="Arial" panose="020B0604020202020204" pitchFamily="34" charset="0"/>
              </a:rPr>
            </a:br>
            <a:r>
              <a:rPr lang="tr-TR" sz="2400" dirty="0" smtClean="0">
                <a:latin typeface="Arial" panose="020B0604020202020204" pitchFamily="34" charset="0"/>
                <a:cs typeface="Arial" panose="020B0604020202020204" pitchFamily="34" charset="0"/>
              </a:rPr>
              <a:t>-</a:t>
            </a:r>
            <a:r>
              <a:rPr lang="tr-TR" sz="2400" dirty="0" err="1" smtClean="0">
                <a:latin typeface="Arial" panose="020B0604020202020204" pitchFamily="34" charset="0"/>
                <a:cs typeface="Arial" panose="020B0604020202020204" pitchFamily="34" charset="0"/>
              </a:rPr>
              <a:t>Log</a:t>
            </a:r>
            <a:r>
              <a:rPr lang="tr-TR" sz="2400" dirty="0" smtClean="0">
                <a:latin typeface="Arial" panose="020B0604020202020204" pitchFamily="34" charset="0"/>
                <a:cs typeface="Arial" panose="020B0604020202020204" pitchFamily="34" charset="0"/>
              </a:rPr>
              <a:t> kayıtları 6 ayda bir denetleneceğinden siteme sadece yetkilendirilmiş personel tarafından giriş yapılmadır.</a:t>
            </a:r>
            <a:endParaRPr lang="tr-TR" sz="2800" dirty="0">
              <a:latin typeface="Arial" panose="020B0604020202020204" pitchFamily="34" charset="0"/>
              <a:cs typeface="Arial" panose="020B0604020202020204" pitchFamily="34" charset="0"/>
            </a:endParaRPr>
          </a:p>
        </p:txBody>
      </p:sp>
      <p:pic>
        <p:nvPicPr>
          <p:cNvPr id="9" name="Resim 8"/>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
        <p:nvSpPr>
          <p:cNvPr id="10" name="Dikdörtgen 9"/>
          <p:cNvSpPr/>
          <p:nvPr/>
        </p:nvSpPr>
        <p:spPr>
          <a:xfrm>
            <a:off x="1397977" y="300530"/>
            <a:ext cx="5946389" cy="1384995"/>
          </a:xfrm>
          <a:prstGeom prst="rect">
            <a:avLst/>
          </a:prstGeom>
        </p:spPr>
        <p:txBody>
          <a:bodyPr wrap="square">
            <a:spAutoFit/>
          </a:bodyPr>
          <a:lstStyle/>
          <a:p>
            <a:pPr algn="ctr"/>
            <a:r>
              <a:rPr lang="tr-TR" sz="3200" b="1" dirty="0" smtClean="0"/>
              <a:t>VERİLERİN GİZLİLİĞİNİN KORUNMASI</a:t>
            </a:r>
          </a:p>
          <a:p>
            <a:pPr algn="ctr"/>
            <a:r>
              <a:rPr lang="tr-TR" sz="2000" b="1" dirty="0" smtClean="0">
                <a:latin typeface="Arial" panose="020B0604020202020204" pitchFamily="34" charset="0"/>
                <a:cs typeface="Arial" panose="020B0604020202020204" pitchFamily="34" charset="0"/>
              </a:rPr>
              <a:t>(Yönetmelik 74. md)</a:t>
            </a:r>
            <a:endParaRPr lang="tr-TR" sz="2000"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3316053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ctrTitle"/>
          </p:nvPr>
        </p:nvSpPr>
        <p:spPr>
          <a:xfrm>
            <a:off x="1354822" y="1912135"/>
            <a:ext cx="5999013" cy="2310155"/>
          </a:xfrm>
        </p:spPr>
        <p:txBody>
          <a:bodyPr>
            <a:normAutofit fontScale="90000"/>
          </a:bodyPr>
          <a:lstStyle/>
          <a:p>
            <a:pPr>
              <a:lnSpc>
                <a:spcPct val="150000"/>
              </a:lnSpc>
            </a:pPr>
            <a:r>
              <a:rPr lang="tr-TR" sz="3600" dirty="0"/>
              <a:t/>
            </a:r>
            <a:br>
              <a:rPr lang="tr-TR" sz="3600" dirty="0"/>
            </a:br>
            <a:r>
              <a:rPr lang="tr-TR" sz="3600" dirty="0" smtClean="0">
                <a:latin typeface="+mn-lt"/>
              </a:rPr>
              <a:t>Y</a:t>
            </a:r>
            <a:r>
              <a:rPr lang="tr-TR" sz="3600" dirty="0" smtClean="0">
                <a:latin typeface="+mn-lt"/>
                <a:cs typeface="Arial" panose="020B0604020202020204" pitchFamily="34" charset="0"/>
              </a:rPr>
              <a:t>azışma </a:t>
            </a:r>
            <a:r>
              <a:rPr lang="tr-TR" sz="3600" b="1" dirty="0">
                <a:latin typeface="+mn-lt"/>
                <a:cs typeface="Arial" panose="020B0604020202020204" pitchFamily="34" charset="0"/>
              </a:rPr>
              <a:t>mülki idare amirlikleri </a:t>
            </a:r>
            <a:r>
              <a:rPr lang="tr-TR" sz="3600" dirty="0">
                <a:latin typeface="+mn-lt"/>
                <a:cs typeface="Arial" panose="020B0604020202020204" pitchFamily="34" charset="0"/>
              </a:rPr>
              <a:t>aracılığı ile yapılır.</a:t>
            </a:r>
          </a:p>
        </p:txBody>
      </p:sp>
      <p:pic>
        <p:nvPicPr>
          <p:cNvPr id="9" name="Resim 8"/>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
        <p:nvSpPr>
          <p:cNvPr id="10" name="Dikdörtgen 9"/>
          <p:cNvSpPr/>
          <p:nvPr/>
        </p:nvSpPr>
        <p:spPr>
          <a:xfrm>
            <a:off x="994285" y="518893"/>
            <a:ext cx="6350081" cy="1354217"/>
          </a:xfrm>
          <a:prstGeom prst="rect">
            <a:avLst/>
          </a:prstGeom>
        </p:spPr>
        <p:txBody>
          <a:bodyPr wrap="square">
            <a:spAutoFit/>
          </a:bodyPr>
          <a:lstStyle/>
          <a:p>
            <a:pPr algn="ctr"/>
            <a:r>
              <a:rPr lang="tr-TR" sz="3200" b="1" dirty="0" smtClean="0"/>
              <a:t>YAZIŞMALAR</a:t>
            </a:r>
          </a:p>
          <a:p>
            <a:pPr algn="ctr"/>
            <a:r>
              <a:rPr lang="tr-TR" sz="2000" b="1" dirty="0" smtClean="0"/>
              <a:t>(Yönetmelik 84. md)</a:t>
            </a:r>
            <a:r>
              <a:rPr lang="tr-TR" sz="3200" b="1" dirty="0"/>
              <a:t/>
            </a:r>
            <a:br>
              <a:rPr lang="tr-TR" sz="3200" b="1" dirty="0"/>
            </a:br>
            <a:endParaRPr lang="tr-TR" sz="3000"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3882704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ctrTitle"/>
          </p:nvPr>
        </p:nvSpPr>
        <p:spPr>
          <a:xfrm>
            <a:off x="631065" y="1989408"/>
            <a:ext cx="7804597" cy="3666681"/>
          </a:xfrm>
        </p:spPr>
        <p:txBody>
          <a:bodyPr>
            <a:normAutofit fontScale="90000"/>
          </a:bodyPr>
          <a:lstStyle/>
          <a:p>
            <a:pPr algn="just">
              <a:lnSpc>
                <a:spcPct val="150000"/>
              </a:lnSpc>
            </a:pPr>
            <a:r>
              <a:rPr lang="tr-TR" sz="2400" dirty="0" smtClean="0">
                <a:latin typeface="Arial" panose="020B0604020202020204" pitchFamily="34" charset="0"/>
                <a:cs typeface="Arial" panose="020B0604020202020204" pitchFamily="34" charset="0"/>
              </a:rPr>
              <a:t>	Kolluk </a:t>
            </a:r>
            <a:r>
              <a:rPr lang="tr-TR" sz="2400" dirty="0">
                <a:latin typeface="Arial" panose="020B0604020202020204" pitchFamily="34" charset="0"/>
                <a:cs typeface="Arial" panose="020B0604020202020204" pitchFamily="34" charset="0"/>
              </a:rPr>
              <a:t>hakkındaki ihbar ve şikayetler üzerine yapılan işlemler ile merkezi kayıt sisteminin işleyişine ilişkin iş ve işlemler, </a:t>
            </a:r>
            <a:r>
              <a:rPr lang="tr-TR" sz="2400" b="1" dirty="0">
                <a:latin typeface="Arial" panose="020B0604020202020204" pitchFamily="34" charset="0"/>
                <a:cs typeface="Arial" panose="020B0604020202020204" pitchFamily="34" charset="0"/>
              </a:rPr>
              <a:t>sıralı kurum amirleri, mülki idare amirleri, bağlı kuruluşların teftiş ve denetim elemanları ile Kurul Başkanlığı tarafından </a:t>
            </a:r>
            <a:r>
              <a:rPr lang="tr-TR" sz="2400" dirty="0">
                <a:latin typeface="Arial" panose="020B0604020202020204" pitchFamily="34" charset="0"/>
                <a:cs typeface="Arial" panose="020B0604020202020204" pitchFamily="34" charset="0"/>
              </a:rPr>
              <a:t>yılda</a:t>
            </a:r>
            <a:r>
              <a:rPr lang="tr-TR" sz="2400" dirty="0">
                <a:solidFill>
                  <a:srgbClr val="FF0000"/>
                </a:solidFill>
                <a:latin typeface="Arial" panose="020B0604020202020204" pitchFamily="34" charset="0"/>
                <a:cs typeface="Arial" panose="020B0604020202020204" pitchFamily="34" charset="0"/>
              </a:rPr>
              <a:t> en az bir defa </a:t>
            </a:r>
            <a:r>
              <a:rPr lang="tr-TR" sz="2400" dirty="0">
                <a:latin typeface="Arial" panose="020B0604020202020204" pitchFamily="34" charset="0"/>
                <a:cs typeface="Arial" panose="020B0604020202020204" pitchFamily="34" charset="0"/>
              </a:rPr>
              <a:t>denetlenir</a:t>
            </a:r>
            <a:r>
              <a:rPr lang="tr-TR" sz="2400" dirty="0" smtClean="0">
                <a:latin typeface="Arial" panose="020B0604020202020204" pitchFamily="34" charset="0"/>
                <a:cs typeface="Arial" panose="020B0604020202020204" pitchFamily="34" charset="0"/>
              </a:rPr>
              <a:t>.</a:t>
            </a:r>
            <a:br>
              <a:rPr lang="tr-TR" sz="2400" dirty="0" smtClean="0">
                <a:latin typeface="Arial" panose="020B0604020202020204" pitchFamily="34" charset="0"/>
                <a:cs typeface="Arial" panose="020B0604020202020204" pitchFamily="34" charset="0"/>
              </a:rPr>
            </a:br>
            <a:r>
              <a:rPr lang="tr-TR" sz="2400" dirty="0" smtClean="0">
                <a:latin typeface="Arial" panose="020B0604020202020204" pitchFamily="34" charset="0"/>
                <a:cs typeface="Arial" panose="020B0604020202020204" pitchFamily="34" charset="0"/>
              </a:rPr>
              <a:t>Denetim Raporları </a:t>
            </a:r>
            <a:r>
              <a:rPr lang="tr-TR" sz="2400" dirty="0" smtClean="0">
                <a:solidFill>
                  <a:srgbClr val="FF0000"/>
                </a:solidFill>
                <a:latin typeface="Arial" panose="020B0604020202020204" pitchFamily="34" charset="0"/>
                <a:cs typeface="Arial" panose="020B0604020202020204" pitchFamily="34" charset="0"/>
              </a:rPr>
              <a:t>7 iş günü </a:t>
            </a:r>
            <a:r>
              <a:rPr lang="tr-TR" sz="2400" dirty="0" smtClean="0">
                <a:latin typeface="Arial" panose="020B0604020202020204" pitchFamily="34" charset="0"/>
                <a:cs typeface="Arial" panose="020B0604020202020204" pitchFamily="34" charset="0"/>
              </a:rPr>
              <a:t>içerisinde Komisyona (Bakanlığa) gönderilir.</a:t>
            </a:r>
            <a:endParaRPr lang="tr-TR" sz="2400" dirty="0">
              <a:latin typeface="Arial" panose="020B0604020202020204" pitchFamily="34" charset="0"/>
              <a:cs typeface="Arial" panose="020B0604020202020204" pitchFamily="34" charset="0"/>
            </a:endParaRPr>
          </a:p>
        </p:txBody>
      </p:sp>
      <p:pic>
        <p:nvPicPr>
          <p:cNvPr id="9" name="Resim 8"/>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
        <p:nvSpPr>
          <p:cNvPr id="10" name="Dikdörtgen 9"/>
          <p:cNvSpPr/>
          <p:nvPr/>
        </p:nvSpPr>
        <p:spPr>
          <a:xfrm>
            <a:off x="994285" y="518894"/>
            <a:ext cx="6350081" cy="892552"/>
          </a:xfrm>
          <a:prstGeom prst="rect">
            <a:avLst/>
          </a:prstGeom>
        </p:spPr>
        <p:txBody>
          <a:bodyPr wrap="square">
            <a:spAutoFit/>
          </a:bodyPr>
          <a:lstStyle/>
          <a:p>
            <a:pPr algn="ctr"/>
            <a:r>
              <a:rPr lang="tr-TR" sz="3200" b="1" dirty="0" smtClean="0"/>
              <a:t>DENETİM</a:t>
            </a:r>
          </a:p>
          <a:p>
            <a:pPr algn="ctr"/>
            <a:r>
              <a:rPr lang="tr-TR" sz="2000" b="1" dirty="0" smtClean="0">
                <a:latin typeface="Arial" panose="020B0604020202020204" pitchFamily="34" charset="0"/>
                <a:cs typeface="Arial" panose="020B0604020202020204" pitchFamily="34" charset="0"/>
              </a:rPr>
              <a:t>(Yönetmelik 86. md)</a:t>
            </a:r>
            <a:endParaRPr lang="tr-TR" sz="2000"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3289454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685605" y="1829894"/>
            <a:ext cx="5829300" cy="1470025"/>
          </a:xfrm>
        </p:spPr>
        <p:txBody>
          <a:bodyPr>
            <a:normAutofit fontScale="90000"/>
          </a:bodyPr>
          <a:lstStyle/>
          <a:p>
            <a:r>
              <a:rPr lang="tr-TR" dirty="0" smtClean="0"/>
              <a:t/>
            </a:r>
            <a:br>
              <a:rPr lang="tr-TR" dirty="0" smtClean="0"/>
            </a:br>
            <a:endParaRPr lang="tr-TR" dirty="0"/>
          </a:p>
        </p:txBody>
      </p:sp>
      <p:sp>
        <p:nvSpPr>
          <p:cNvPr id="3" name="Alt Başlık 2"/>
          <p:cNvSpPr>
            <a:spLocks noGrp="1"/>
          </p:cNvSpPr>
          <p:nvPr>
            <p:ph type="subTitle" idx="1"/>
          </p:nvPr>
        </p:nvSpPr>
        <p:spPr>
          <a:xfrm>
            <a:off x="2033718" y="2564905"/>
            <a:ext cx="4752528" cy="1883032"/>
          </a:xfrm>
        </p:spPr>
        <p:txBody>
          <a:bodyPr>
            <a:noAutofit/>
          </a:bodyPr>
          <a:lstStyle/>
          <a:p>
            <a:r>
              <a:rPr lang="tr-TR" sz="2600" b="1" dirty="0">
                <a:latin typeface="Arial" panose="020B0604020202020204" pitchFamily="34" charset="0"/>
                <a:cs typeface="Arial" panose="020B0604020202020204" pitchFamily="34" charset="0"/>
              </a:rPr>
              <a:t>TEŞEKKÜRLER!</a:t>
            </a:r>
          </a:p>
          <a:p>
            <a:endParaRPr lang="tr-TR" sz="2600" b="1" dirty="0">
              <a:latin typeface="Arial" panose="020B0604020202020204" pitchFamily="34" charset="0"/>
              <a:cs typeface="Arial" panose="020B0604020202020204" pitchFamily="34" charset="0"/>
            </a:endParaRPr>
          </a:p>
          <a:p>
            <a:endParaRPr lang="tr-TR" sz="2600" b="1" dirty="0">
              <a:latin typeface="Arial" panose="020B0604020202020204" pitchFamily="34" charset="0"/>
              <a:cs typeface="Arial" panose="020B0604020202020204" pitchFamily="34" charset="0"/>
            </a:endParaRPr>
          </a:p>
          <a:p>
            <a:r>
              <a:rPr lang="tr-TR" sz="2600" b="1" dirty="0" smtClean="0">
                <a:latin typeface="Arial" panose="020B0604020202020204" pitchFamily="34" charset="0"/>
                <a:cs typeface="Arial" panose="020B0604020202020204" pitchFamily="34" charset="0"/>
              </a:rPr>
              <a:t>Gülcan ÇELİK</a:t>
            </a:r>
            <a:endParaRPr lang="tr-TR" sz="2600" b="1" dirty="0">
              <a:latin typeface="Arial" panose="020B0604020202020204" pitchFamily="34" charset="0"/>
              <a:cs typeface="Arial" panose="020B0604020202020204" pitchFamily="34" charset="0"/>
            </a:endParaRPr>
          </a:p>
          <a:p>
            <a:r>
              <a:rPr lang="tr-TR" sz="2600" b="1" dirty="0" smtClean="0">
                <a:latin typeface="Arial" panose="020B0604020202020204" pitchFamily="34" charset="0"/>
                <a:cs typeface="Arial" panose="020B0604020202020204" pitchFamily="34" charset="0"/>
              </a:rPr>
              <a:t>İl İdare Kurulu Müdürü</a:t>
            </a:r>
          </a:p>
          <a:p>
            <a:endParaRPr lang="tr-TR" sz="2600" b="1" dirty="0">
              <a:latin typeface="Arial" panose="020B0604020202020204" pitchFamily="34" charset="0"/>
              <a:cs typeface="Arial" panose="020B0604020202020204" pitchFamily="34" charset="0"/>
            </a:endParaRPr>
          </a:p>
          <a:p>
            <a:endParaRPr lang="tr-TR" sz="2600" b="1" dirty="0" smtClean="0">
              <a:latin typeface="Arial" panose="020B0604020202020204" pitchFamily="34" charset="0"/>
              <a:cs typeface="Arial" panose="020B0604020202020204" pitchFamily="34" charset="0"/>
            </a:endParaRPr>
          </a:p>
          <a:p>
            <a:endParaRPr lang="tr-TR" sz="2600" b="1" dirty="0">
              <a:latin typeface="Arial" panose="020B0604020202020204" pitchFamily="34" charset="0"/>
              <a:cs typeface="Arial" panose="020B0604020202020204" pitchFamily="34" charset="0"/>
            </a:endParaRPr>
          </a:p>
          <a:p>
            <a:endParaRPr lang="tr-TR" sz="2600" b="1" dirty="0" smtClean="0">
              <a:latin typeface="Arial" panose="020B0604020202020204" pitchFamily="34" charset="0"/>
              <a:cs typeface="Arial" panose="020B0604020202020204" pitchFamily="34" charset="0"/>
            </a:endParaRPr>
          </a:p>
          <a:p>
            <a:endParaRPr lang="tr-TR" sz="2600" b="1" dirty="0">
              <a:latin typeface="Arial" panose="020B0604020202020204" pitchFamily="34" charset="0"/>
              <a:cs typeface="Arial" panose="020B0604020202020204" pitchFamily="34" charset="0"/>
            </a:endParaRPr>
          </a:p>
          <a:p>
            <a:endParaRPr lang="tr-TR" sz="2600" b="1" dirty="0" smtClean="0">
              <a:latin typeface="Arial" panose="020B0604020202020204" pitchFamily="34" charset="0"/>
              <a:cs typeface="Arial" panose="020B0604020202020204" pitchFamily="34" charset="0"/>
            </a:endParaRPr>
          </a:p>
          <a:p>
            <a:r>
              <a:rPr lang="tr-TR" sz="2600" b="1" dirty="0" smtClean="0">
                <a:latin typeface="Arial" panose="020B0604020202020204" pitchFamily="34" charset="0"/>
                <a:cs typeface="Arial" panose="020B0604020202020204" pitchFamily="34" charset="0"/>
              </a:rPr>
              <a:t> </a:t>
            </a:r>
            <a:endParaRPr lang="tr-TR" sz="2600" b="1" dirty="0">
              <a:latin typeface="Arial" panose="020B0604020202020204" pitchFamily="34" charset="0"/>
              <a:cs typeface="Arial" panose="020B0604020202020204" pitchFamily="34" charset="0"/>
            </a:endParaRPr>
          </a:p>
        </p:txBody>
      </p:sp>
      <p:pic>
        <p:nvPicPr>
          <p:cNvPr id="14" name="Resim 13"/>
          <p:cNvPicPr/>
          <p:nvPr/>
        </p:nvPicPr>
        <p:blipFill>
          <a:blip r:embed="rId3"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2100129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6" name="İçerik Yer Tutucus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5930" y="365126"/>
            <a:ext cx="8209662" cy="6079636"/>
          </a:xfrm>
        </p:spPr>
      </p:pic>
    </p:spTree>
    <p:extLst>
      <p:ext uri="{BB962C8B-B14F-4D97-AF65-F5344CB8AC3E}">
        <p14:creationId xmlns:p14="http://schemas.microsoft.com/office/powerpoint/2010/main" val="2510529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8650" y="365126"/>
            <a:ext cx="7886700" cy="6167559"/>
          </a:xfrm>
        </p:spPr>
      </p:pic>
    </p:spTree>
    <p:extLst>
      <p:ext uri="{BB962C8B-B14F-4D97-AF65-F5344CB8AC3E}">
        <p14:creationId xmlns:p14="http://schemas.microsoft.com/office/powerpoint/2010/main" val="2137536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ctrTitle"/>
          </p:nvPr>
        </p:nvSpPr>
        <p:spPr>
          <a:xfrm>
            <a:off x="572757" y="1228727"/>
            <a:ext cx="7980902" cy="1936505"/>
          </a:xfrm>
        </p:spPr>
        <p:txBody>
          <a:bodyPr>
            <a:normAutofit/>
          </a:bodyPr>
          <a:lstStyle/>
          <a:p>
            <a:pPr eaLnBrk="1" hangingPunct="1">
              <a:defRPr/>
            </a:pPr>
            <a:r>
              <a:rPr lang="tr-TR" altLang="tr-TR" sz="3000" dirty="0" smtClean="0">
                <a:latin typeface="Arial" panose="020B0604020202020204" pitchFamily="34" charset="0"/>
                <a:cs typeface="Arial" panose="020B0604020202020204" pitchFamily="34" charset="0"/>
              </a:rPr>
              <a:t>KOLLUK GÖZETİM KOMİSYONU KURULMASI HAKKINDA KANUN</a:t>
            </a:r>
            <a:endParaRPr lang="tr-TR" altLang="tr-TR" sz="3000" dirty="0" smtClean="0">
              <a:latin typeface="Bookman Old Style" panose="02050604050505020204" pitchFamily="18" charset="0"/>
            </a:endParaRPr>
          </a:p>
        </p:txBody>
      </p:sp>
      <p:sp>
        <p:nvSpPr>
          <p:cNvPr id="9219" name="Dikdörtgen 4"/>
          <p:cNvSpPr>
            <a:spLocks noChangeArrowheads="1"/>
          </p:cNvSpPr>
          <p:nvPr/>
        </p:nvSpPr>
        <p:spPr bwMode="auto">
          <a:xfrm>
            <a:off x="1876531" y="3678240"/>
            <a:ext cx="53959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tr-TR" sz="2000" dirty="0"/>
              <a:t>Kanun Numarası	: 6713</a:t>
            </a:r>
          </a:p>
          <a:p>
            <a:r>
              <a:rPr lang="tr-TR" altLang="tr-TR" sz="2000" dirty="0"/>
              <a:t>Kabul Tarihi	</a:t>
            </a:r>
            <a:r>
              <a:rPr lang="tr-TR" altLang="tr-TR" sz="2000" dirty="0" smtClean="0"/>
              <a:t>	: </a:t>
            </a:r>
            <a:r>
              <a:rPr lang="tr-TR" altLang="tr-TR" sz="2000" dirty="0"/>
              <a:t>3/5/2016</a:t>
            </a:r>
          </a:p>
          <a:p>
            <a:r>
              <a:rPr lang="tr-TR" altLang="tr-TR" sz="2000" dirty="0"/>
              <a:t>Yayımlandığı Resmî Gazete	</a:t>
            </a:r>
          </a:p>
          <a:p>
            <a:r>
              <a:rPr lang="tr-TR" altLang="tr-TR" sz="2000" dirty="0"/>
              <a:t>Tarih	</a:t>
            </a:r>
            <a:r>
              <a:rPr lang="tr-TR" altLang="tr-TR" sz="2000" dirty="0" smtClean="0"/>
              <a:t>: </a:t>
            </a:r>
            <a:r>
              <a:rPr lang="tr-TR" altLang="tr-TR" sz="2000" dirty="0"/>
              <a:t>20/5/2016	Sayı	: 29717</a:t>
            </a:r>
          </a:p>
        </p:txBody>
      </p:sp>
      <p:pic>
        <p:nvPicPr>
          <p:cNvPr id="5" name="Resim 4"/>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136501818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İçerik Yer Tutucusu"/>
          <p:cNvSpPr>
            <a:spLocks noGrp="1"/>
          </p:cNvSpPr>
          <p:nvPr>
            <p:ph idx="1"/>
          </p:nvPr>
        </p:nvSpPr>
        <p:spPr>
          <a:xfrm>
            <a:off x="628650" y="1690689"/>
            <a:ext cx="8038053" cy="4820643"/>
          </a:xfrm>
        </p:spPr>
        <p:txBody>
          <a:bodyPr rtlCol="0">
            <a:normAutofit fontScale="70000" lnSpcReduction="20000"/>
          </a:bodyPr>
          <a:lstStyle/>
          <a:p>
            <a:pPr algn="just">
              <a:lnSpc>
                <a:spcPct val="160000"/>
              </a:lnSpc>
              <a:buFont typeface="Wingdings" panose="05000000000000000000" pitchFamily="2" charset="2"/>
              <a:buChar char="Ø"/>
              <a:defRPr/>
            </a:pPr>
            <a:r>
              <a:rPr lang="tr-TR" altLang="tr-TR" dirty="0" smtClean="0">
                <a:latin typeface="Arial" panose="020B0604020202020204" pitchFamily="34" charset="0"/>
                <a:cs typeface="Arial" panose="020B0604020202020204" pitchFamily="34" charset="0"/>
              </a:rPr>
              <a:t>Kolluk personeli hakkındaki şikayetlerin incelenmesi, izlenmesi ve sonuçlandırılmasını sağlayan mekanizmaların daha etkili ve hızlı işlemesini sağlamak,</a:t>
            </a:r>
          </a:p>
          <a:p>
            <a:pPr algn="just">
              <a:lnSpc>
                <a:spcPct val="160000"/>
              </a:lnSpc>
              <a:buFont typeface="Wingdings" panose="05000000000000000000" pitchFamily="2" charset="2"/>
              <a:buChar char="Ø"/>
              <a:defRPr/>
            </a:pPr>
            <a:r>
              <a:rPr lang="tr-TR" altLang="tr-TR" dirty="0" smtClean="0">
                <a:latin typeface="Arial" panose="020B0604020202020204" pitchFamily="34" charset="0"/>
                <a:cs typeface="Arial" panose="020B0604020202020204" pitchFamily="34" charset="0"/>
              </a:rPr>
              <a:t>Kolluk şikayet sisteminin saydamlığını ve güvenirliliğini artırmak,</a:t>
            </a:r>
          </a:p>
          <a:p>
            <a:pPr marL="0" indent="0" algn="just">
              <a:lnSpc>
                <a:spcPct val="160000"/>
              </a:lnSpc>
              <a:buNone/>
              <a:defRPr/>
            </a:pPr>
            <a:r>
              <a:rPr lang="tr-TR" altLang="tr-TR" dirty="0" smtClean="0">
                <a:latin typeface="Arial" panose="020B0604020202020204" pitchFamily="34" charset="0"/>
                <a:cs typeface="Arial" panose="020B0604020202020204" pitchFamily="34" charset="0"/>
              </a:rPr>
              <a:t>    Bu suretle;</a:t>
            </a:r>
          </a:p>
          <a:p>
            <a:pPr algn="just">
              <a:lnSpc>
                <a:spcPct val="160000"/>
              </a:lnSpc>
              <a:buFont typeface="Wingdings" panose="05000000000000000000" pitchFamily="2" charset="2"/>
              <a:buChar char="Ø"/>
              <a:defRPr/>
            </a:pPr>
            <a:r>
              <a:rPr lang="tr-TR" altLang="tr-TR" dirty="0" smtClean="0">
                <a:latin typeface="Arial" panose="020B0604020202020204" pitchFamily="34" charset="0"/>
                <a:cs typeface="Arial" panose="020B0604020202020204" pitchFamily="34" charset="0"/>
              </a:rPr>
              <a:t>Kolluk kuvvetlerine duyulan toplumsal güveni artırmak amaçlanmıştır.</a:t>
            </a:r>
          </a:p>
          <a:p>
            <a:pPr algn="just">
              <a:lnSpc>
                <a:spcPct val="160000"/>
              </a:lnSpc>
              <a:buFont typeface="Wingdings" panose="05000000000000000000" pitchFamily="2" charset="2"/>
              <a:buChar char="Ø"/>
              <a:defRPr/>
            </a:pPr>
            <a:r>
              <a:rPr lang="tr-TR" altLang="tr-TR" dirty="0" smtClean="0">
                <a:latin typeface="Arial" panose="020B0604020202020204" pitchFamily="34" charset="0"/>
                <a:cs typeface="Arial" panose="020B0604020202020204" pitchFamily="34" charset="0"/>
              </a:rPr>
              <a:t>Kolluk teşkilatlarının hesap verebilirliğini, etkinliğini ve saydamlığını güçlendirmek hedeflenmiştir.</a:t>
            </a:r>
          </a:p>
        </p:txBody>
      </p:sp>
      <p:sp>
        <p:nvSpPr>
          <p:cNvPr id="10243" name="2 Başlık"/>
          <p:cNvSpPr>
            <a:spLocks noGrp="1"/>
          </p:cNvSpPr>
          <p:nvPr>
            <p:ph type="title"/>
          </p:nvPr>
        </p:nvSpPr>
        <p:spPr/>
        <p:txBody>
          <a:bodyPr>
            <a:normAutofit/>
          </a:bodyPr>
          <a:lstStyle/>
          <a:p>
            <a:pPr algn="ctr" eaLnBrk="1" hangingPunct="1"/>
            <a:r>
              <a:rPr lang="tr-TR" altLang="tr-TR" sz="3000" dirty="0" smtClean="0">
                <a:latin typeface="Arial" panose="020B0604020202020204" pitchFamily="34" charset="0"/>
                <a:cs typeface="Arial" panose="020B0604020202020204" pitchFamily="34" charset="0"/>
              </a:rPr>
              <a:t>KANUNUN AMACI</a:t>
            </a:r>
          </a:p>
        </p:txBody>
      </p:sp>
      <p:pic>
        <p:nvPicPr>
          <p:cNvPr id="5" name="Resim 4"/>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27436846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84349" y="1500189"/>
            <a:ext cx="8387861" cy="4850369"/>
          </a:xfrm>
        </p:spPr>
        <p:txBody>
          <a:bodyPr rtlCol="0">
            <a:normAutofit fontScale="70000" lnSpcReduction="20000"/>
          </a:bodyPr>
          <a:lstStyle/>
          <a:p>
            <a:pPr marL="109728" indent="0">
              <a:lnSpc>
                <a:spcPct val="170000"/>
              </a:lnSpc>
              <a:buNone/>
              <a:defRPr/>
            </a:pPr>
            <a:r>
              <a:rPr lang="tr-TR" b="1" dirty="0">
                <a:latin typeface="Arial" panose="020B0604020202020204" pitchFamily="34" charset="0"/>
                <a:cs typeface="Arial" panose="020B0604020202020204" pitchFamily="34" charset="0"/>
              </a:rPr>
              <a:t>1-</a:t>
            </a:r>
            <a:r>
              <a:rPr lang="tr-TR" b="1" dirty="0" smtClean="0">
                <a:latin typeface="Arial" panose="020B0604020202020204" pitchFamily="34" charset="0"/>
                <a:cs typeface="Arial" panose="020B0604020202020204" pitchFamily="34" charset="0"/>
              </a:rPr>
              <a:t> Emniyet Genel Müdürlüğü</a:t>
            </a:r>
          </a:p>
          <a:p>
            <a:pPr marL="109728" indent="0">
              <a:lnSpc>
                <a:spcPct val="170000"/>
              </a:lnSpc>
              <a:buNone/>
              <a:defRPr/>
            </a:pPr>
            <a:r>
              <a:rPr lang="tr-TR" b="1" dirty="0">
                <a:latin typeface="Arial" panose="020B0604020202020204" pitchFamily="34" charset="0"/>
                <a:cs typeface="Arial" panose="020B0604020202020204" pitchFamily="34" charset="0"/>
              </a:rPr>
              <a:t>2- </a:t>
            </a:r>
            <a:r>
              <a:rPr lang="tr-TR" b="1" dirty="0" smtClean="0">
                <a:latin typeface="Arial" panose="020B0604020202020204" pitchFamily="34" charset="0"/>
                <a:cs typeface="Arial" panose="020B0604020202020204" pitchFamily="34" charset="0"/>
              </a:rPr>
              <a:t>Jandarma Genel Komutanlığı</a:t>
            </a:r>
          </a:p>
          <a:p>
            <a:pPr marL="109728" indent="0">
              <a:lnSpc>
                <a:spcPct val="170000"/>
              </a:lnSpc>
              <a:buNone/>
              <a:defRPr/>
            </a:pPr>
            <a:r>
              <a:rPr lang="tr-TR" b="1" dirty="0">
                <a:latin typeface="Arial" panose="020B0604020202020204" pitchFamily="34" charset="0"/>
                <a:cs typeface="Arial" panose="020B0604020202020204" pitchFamily="34" charset="0"/>
              </a:rPr>
              <a:t>3-</a:t>
            </a:r>
            <a:r>
              <a:rPr lang="tr-TR" b="1" dirty="0" smtClean="0">
                <a:latin typeface="Arial" panose="020B0604020202020204" pitchFamily="34" charset="0"/>
                <a:cs typeface="Arial" panose="020B0604020202020204" pitchFamily="34" charset="0"/>
              </a:rPr>
              <a:t> Sahil Güvenlik Komutanlığı</a:t>
            </a:r>
          </a:p>
          <a:p>
            <a:pPr marL="184150" indent="-1588" algn="just">
              <a:lnSpc>
                <a:spcPct val="170000"/>
              </a:lnSpc>
              <a:buNone/>
              <a:defRPr/>
            </a:pPr>
            <a:r>
              <a:rPr lang="tr-TR" dirty="0" smtClean="0">
                <a:latin typeface="Arial" panose="020B0604020202020204" pitchFamily="34" charset="0"/>
                <a:cs typeface="Arial" panose="020B0604020202020204" pitchFamily="34" charset="0"/>
              </a:rPr>
              <a:t>Personeli hakkındaki ihbar ve şikayetlerin </a:t>
            </a:r>
            <a:r>
              <a:rPr lang="tr-TR" dirty="0">
                <a:latin typeface="Arial" panose="020B0604020202020204" pitchFamily="34" charset="0"/>
                <a:cs typeface="Arial" panose="020B0604020202020204" pitchFamily="34" charset="0"/>
              </a:rPr>
              <a:t>merkezi bir sistemde kayıt altına alınarak izlenmesini </a:t>
            </a:r>
            <a:r>
              <a:rPr lang="tr-TR" dirty="0" smtClean="0">
                <a:latin typeface="Arial" panose="020B0604020202020204" pitchFamily="34" charset="0"/>
                <a:cs typeface="Arial" panose="020B0604020202020204" pitchFamily="34" charset="0"/>
              </a:rPr>
              <a:t>ve belirli suçların soruşturulmasını kapsamaktadır.</a:t>
            </a:r>
          </a:p>
          <a:p>
            <a:pPr marL="184150" indent="-1588" algn="just">
              <a:lnSpc>
                <a:spcPct val="170000"/>
              </a:lnSpc>
              <a:buNone/>
              <a:defRPr/>
            </a:pPr>
            <a:r>
              <a:rPr lang="tr-TR" dirty="0" smtClean="0">
                <a:latin typeface="Arial" panose="020B0604020202020204" pitchFamily="34" charset="0"/>
                <a:cs typeface="Arial" panose="020B0604020202020204" pitchFamily="34" charset="0"/>
              </a:rPr>
              <a:t>Jandarma Genel Komutanlığı ve Sahil Güvenlik Komutanlığı teşkilâtında görevli kolluk personelinin askerî görevlerinden doğan suçları, bu KANUNUN KAPSAMI DIŞINDADIR. </a:t>
            </a:r>
          </a:p>
          <a:p>
            <a:pPr marL="624078" indent="-514350">
              <a:lnSpc>
                <a:spcPct val="200000"/>
              </a:lnSpc>
              <a:buNone/>
              <a:defRPr/>
            </a:pPr>
            <a:endParaRPr lang="tr-TR" dirty="0"/>
          </a:p>
        </p:txBody>
      </p:sp>
      <p:sp>
        <p:nvSpPr>
          <p:cNvPr id="11267" name="2 Başlık"/>
          <p:cNvSpPr>
            <a:spLocks noGrp="1"/>
          </p:cNvSpPr>
          <p:nvPr>
            <p:ph type="title"/>
          </p:nvPr>
        </p:nvSpPr>
        <p:spPr/>
        <p:txBody>
          <a:bodyPr>
            <a:normAutofit/>
          </a:bodyPr>
          <a:lstStyle/>
          <a:p>
            <a:pPr algn="ctr" eaLnBrk="1" hangingPunct="1"/>
            <a:r>
              <a:rPr lang="tr-TR" altLang="tr-TR" sz="3000" dirty="0" smtClean="0">
                <a:latin typeface="Arial" panose="020B0604020202020204" pitchFamily="34" charset="0"/>
                <a:cs typeface="Arial" panose="020B0604020202020204" pitchFamily="34" charset="0"/>
              </a:rPr>
              <a:t>KANUNUN KAPSAMI</a:t>
            </a:r>
          </a:p>
        </p:txBody>
      </p:sp>
      <p:pic>
        <p:nvPicPr>
          <p:cNvPr id="5" name="Resim 4"/>
          <p:cNvPicPr/>
          <p:nvPr/>
        </p:nvPicPr>
        <p:blipFill>
          <a:blip r:embed="rId2"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spTree>
    <p:extLst>
      <p:ext uri="{BB962C8B-B14F-4D97-AF65-F5344CB8AC3E}">
        <p14:creationId xmlns:p14="http://schemas.microsoft.com/office/powerpoint/2010/main" val="326681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2066192"/>
            <a:ext cx="7886700" cy="1178170"/>
          </a:xfrm>
        </p:spPr>
        <p:txBody>
          <a:bodyPr>
            <a:normAutofit fontScale="90000"/>
          </a:bodyPr>
          <a:lstStyle/>
          <a:p>
            <a:pPr marL="457200" indent="-457200">
              <a:buFont typeface="Arial" panose="020B0604020202020204" pitchFamily="34" charset="0"/>
              <a:buChar char="•"/>
            </a:pPr>
            <a:r>
              <a:rPr lang="tr-TR" sz="3100" dirty="0">
                <a:latin typeface="+mn-lt"/>
                <a:cs typeface="Arial" panose="020B0604020202020204" pitchFamily="34" charset="0"/>
              </a:rPr>
              <a:t>6713 SAYILI KOLLUK GÖZETİM KOMİSYONU KURULMASI HAKKINDA KANUNUN UYGULANMASINA DAİR YÖNETMELİK </a:t>
            </a: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endParaRPr lang="tr-TR" dirty="0"/>
          </a:p>
        </p:txBody>
      </p:sp>
      <p:sp>
        <p:nvSpPr>
          <p:cNvPr id="3" name="İçerik Yer Tutucusu 2"/>
          <p:cNvSpPr>
            <a:spLocks noGrp="1"/>
          </p:cNvSpPr>
          <p:nvPr>
            <p:ph idx="1"/>
          </p:nvPr>
        </p:nvSpPr>
        <p:spPr>
          <a:xfrm>
            <a:off x="628650" y="2681654"/>
            <a:ext cx="7886700" cy="2853469"/>
          </a:xfrm>
        </p:spPr>
        <p:txBody>
          <a:bodyPr>
            <a:normAutofit/>
          </a:bodyPr>
          <a:lstStyle/>
          <a:p>
            <a:endParaRPr lang="tr-TR" dirty="0" smtClean="0"/>
          </a:p>
          <a:p>
            <a:r>
              <a:rPr lang="tr-TR" dirty="0" smtClean="0"/>
              <a:t>    KOLLUK ŞİKAYET SİSTEMİ VE MERKEZİ KAYIT        SİSTEMİNİN İŞLEYİŞİ HAKKINDA YÖNERGE</a:t>
            </a:r>
          </a:p>
          <a:p>
            <a:endParaRPr lang="tr-TR" sz="2400" dirty="0" smtClean="0"/>
          </a:p>
          <a:p>
            <a:r>
              <a:rPr lang="tr-TR" sz="2400" dirty="0" smtClean="0"/>
              <a:t>      GENELGE 2020/6</a:t>
            </a:r>
            <a:endParaRPr lang="tr-TR" sz="24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pic>
        <p:nvPicPr>
          <p:cNvPr id="5" name="Resim 4"/>
          <p:cNvPicPr/>
          <p:nvPr/>
        </p:nvPicPr>
        <p:blipFill>
          <a:blip r:embed="rId3"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Tree>
    <p:extLst>
      <p:ext uri="{BB962C8B-B14F-4D97-AF65-F5344CB8AC3E}">
        <p14:creationId xmlns:p14="http://schemas.microsoft.com/office/powerpoint/2010/main" val="3815112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4785" y="1692764"/>
            <a:ext cx="8669215" cy="1472467"/>
          </a:xfrm>
        </p:spPr>
        <p:txBody>
          <a:bodyPr>
            <a:noAutofit/>
          </a:bodyPr>
          <a:lstStyle/>
          <a:p>
            <a:pPr marL="109728" indent="0">
              <a:lnSpc>
                <a:spcPct val="200000"/>
              </a:lnSpc>
              <a:defRPr/>
            </a:pPr>
            <a:r>
              <a:rPr lang="tr-TR" sz="2000" b="1" dirty="0" smtClean="0">
                <a:latin typeface="Arial" panose="020B0604020202020204" pitchFamily="34" charset="0"/>
                <a:cs typeface="Arial" panose="020B0604020202020204" pitchFamily="34" charset="0"/>
              </a:rPr>
              <a:t/>
            </a:r>
            <a:br>
              <a:rPr lang="tr-TR" sz="2000" b="1" dirty="0" smtClean="0">
                <a:latin typeface="Arial" panose="020B0604020202020204" pitchFamily="34" charset="0"/>
                <a:cs typeface="Arial" panose="020B0604020202020204" pitchFamily="34" charset="0"/>
              </a:rPr>
            </a:br>
            <a:r>
              <a:rPr lang="tr-TR" sz="2000" b="1" dirty="0">
                <a:latin typeface="Arial" panose="020B0604020202020204" pitchFamily="34" charset="0"/>
                <a:cs typeface="Arial" panose="020B0604020202020204" pitchFamily="34" charset="0"/>
              </a:rPr>
              <a:t/>
            </a:r>
            <a:br>
              <a:rPr lang="tr-TR" sz="2000" b="1" dirty="0">
                <a:latin typeface="Arial" panose="020B0604020202020204" pitchFamily="34" charset="0"/>
                <a:cs typeface="Arial" panose="020B0604020202020204" pitchFamily="34" charset="0"/>
              </a:rPr>
            </a:br>
            <a:r>
              <a:rPr lang="tr-TR" sz="2000" b="1" dirty="0" smtClean="0">
                <a:latin typeface="Arial" panose="020B0604020202020204" pitchFamily="34" charset="0"/>
                <a:cs typeface="Arial" panose="020B0604020202020204" pitchFamily="34" charset="0"/>
              </a:rPr>
              <a:t/>
            </a:r>
            <a:br>
              <a:rPr lang="tr-TR" sz="2000" b="1" dirty="0" smtClean="0">
                <a:latin typeface="Arial" panose="020B0604020202020204" pitchFamily="34" charset="0"/>
                <a:cs typeface="Arial" panose="020B0604020202020204" pitchFamily="34" charset="0"/>
              </a:rPr>
            </a:br>
            <a:r>
              <a:rPr lang="tr-TR" sz="2000" b="1" dirty="0" smtClean="0">
                <a:latin typeface="Arial" panose="020B0604020202020204" pitchFamily="34" charset="0"/>
                <a:cs typeface="Arial" panose="020B0604020202020204" pitchFamily="34" charset="0"/>
              </a:rPr>
              <a:t/>
            </a:r>
            <a:br>
              <a:rPr lang="tr-TR" sz="2000" b="1" dirty="0" smtClean="0">
                <a:latin typeface="Arial" panose="020B0604020202020204" pitchFamily="34" charset="0"/>
                <a:cs typeface="Arial" panose="020B0604020202020204" pitchFamily="34" charset="0"/>
              </a:rPr>
            </a:br>
            <a:r>
              <a:rPr lang="tr-TR" sz="2000" b="1" dirty="0" smtClean="0">
                <a:latin typeface="Arial" panose="020B0604020202020204" pitchFamily="34" charset="0"/>
                <a:cs typeface="Arial" panose="020B0604020202020204" pitchFamily="34" charset="0"/>
              </a:rPr>
              <a:t/>
            </a:r>
            <a:br>
              <a:rPr lang="tr-TR" sz="2000" b="1" dirty="0" smtClean="0">
                <a:latin typeface="Arial" panose="020B0604020202020204" pitchFamily="34" charset="0"/>
                <a:cs typeface="Arial" panose="020B0604020202020204" pitchFamily="34" charset="0"/>
              </a:rPr>
            </a:br>
            <a:r>
              <a:rPr lang="tr-TR" sz="2000" b="1" dirty="0" smtClean="0">
                <a:latin typeface="Arial" panose="020B0604020202020204" pitchFamily="34" charset="0"/>
                <a:cs typeface="Arial" panose="020B0604020202020204" pitchFamily="34" charset="0"/>
              </a:rPr>
              <a:t>Merkez Teşkilatında - </a:t>
            </a:r>
            <a:r>
              <a:rPr lang="tr-TR" sz="2000" dirty="0" smtClean="0">
                <a:latin typeface="Arial" panose="020B0604020202020204" pitchFamily="34" charset="0"/>
                <a:cs typeface="Arial" panose="020B0604020202020204" pitchFamily="34" charset="0"/>
              </a:rPr>
              <a:t>Kolluk </a:t>
            </a:r>
            <a:r>
              <a:rPr lang="tr-TR" sz="2000" dirty="0">
                <a:latin typeface="Arial" panose="020B0604020202020204" pitchFamily="34" charset="0"/>
                <a:cs typeface="Arial" panose="020B0604020202020204" pitchFamily="34" charset="0"/>
              </a:rPr>
              <a:t>Gözetim </a:t>
            </a:r>
            <a:r>
              <a:rPr lang="tr-TR" sz="2000" dirty="0" smtClean="0">
                <a:latin typeface="Arial" panose="020B0604020202020204" pitchFamily="34" charset="0"/>
                <a:cs typeface="Arial" panose="020B0604020202020204" pitchFamily="34" charset="0"/>
              </a:rPr>
              <a:t>Komisyonu</a:t>
            </a:r>
            <a:br>
              <a:rPr lang="tr-TR" sz="2000" dirty="0" smtClean="0">
                <a:latin typeface="Arial" panose="020B0604020202020204" pitchFamily="34" charset="0"/>
                <a:cs typeface="Arial" panose="020B0604020202020204" pitchFamily="34" charset="0"/>
              </a:rPr>
            </a:br>
            <a:r>
              <a:rPr lang="tr-TR" sz="2000" b="1" dirty="0" smtClean="0">
                <a:latin typeface="Arial" panose="020B0604020202020204" pitchFamily="34" charset="0"/>
                <a:cs typeface="Arial" panose="020B0604020202020204" pitchFamily="34" charset="0"/>
              </a:rPr>
              <a:t>Taşra </a:t>
            </a:r>
            <a:r>
              <a:rPr lang="tr-TR" sz="2000" b="1" dirty="0">
                <a:latin typeface="Arial" panose="020B0604020202020204" pitchFamily="34" charset="0"/>
                <a:cs typeface="Arial" panose="020B0604020202020204" pitchFamily="34" charset="0"/>
              </a:rPr>
              <a:t>Teşkilatında </a:t>
            </a:r>
            <a:r>
              <a:rPr lang="tr-TR" sz="2000" b="1" dirty="0" smtClean="0">
                <a:latin typeface="Arial" panose="020B0604020202020204" pitchFamily="34" charset="0"/>
                <a:cs typeface="Arial" panose="020B0604020202020204" pitchFamily="34" charset="0"/>
              </a:rPr>
              <a:t>   - </a:t>
            </a:r>
            <a:r>
              <a:rPr lang="tr-TR" sz="2000" dirty="0">
                <a:latin typeface="Arial" panose="020B0604020202020204" pitchFamily="34" charset="0"/>
                <a:cs typeface="Arial" panose="020B0604020202020204" pitchFamily="34" charset="0"/>
              </a:rPr>
              <a:t>Kolluk Gözetim </a:t>
            </a:r>
            <a:r>
              <a:rPr lang="tr-TR" sz="2000" dirty="0" smtClean="0">
                <a:latin typeface="Arial" panose="020B0604020202020204" pitchFamily="34" charset="0"/>
                <a:cs typeface="Arial" panose="020B0604020202020204" pitchFamily="34" charset="0"/>
              </a:rPr>
              <a:t>Büroları ve Birimleri</a:t>
            </a:r>
            <a:br>
              <a:rPr lang="tr-TR" sz="2000" dirty="0" smtClean="0">
                <a:latin typeface="Arial" panose="020B0604020202020204" pitchFamily="34" charset="0"/>
                <a:cs typeface="Arial" panose="020B0604020202020204" pitchFamily="34" charset="0"/>
              </a:rPr>
            </a:br>
            <a:r>
              <a:rPr lang="tr-TR" sz="2000" b="1" dirty="0" smtClean="0">
                <a:latin typeface="Arial" panose="020B0604020202020204" pitchFamily="34" charset="0"/>
                <a:cs typeface="Arial" panose="020B0604020202020204" pitchFamily="34" charset="0"/>
              </a:rPr>
              <a:t>Bağlı Kuruluşlarda (</a:t>
            </a:r>
            <a:r>
              <a:rPr lang="tr-TR" sz="1200" b="1" dirty="0" smtClean="0">
                <a:latin typeface="Arial" panose="020B0604020202020204" pitchFamily="34" charset="0"/>
                <a:cs typeface="Arial" panose="020B0604020202020204" pitchFamily="34" charset="0"/>
              </a:rPr>
              <a:t>Emniyet/Jandarma/Sahil Güvenlik</a:t>
            </a:r>
            <a:r>
              <a:rPr lang="tr-TR" sz="2000" b="1" dirty="0" smtClean="0">
                <a:latin typeface="Arial" panose="020B0604020202020204" pitchFamily="34" charset="0"/>
                <a:cs typeface="Arial" panose="020B0604020202020204" pitchFamily="34" charset="0"/>
              </a:rPr>
              <a:t>)  - </a:t>
            </a:r>
            <a:r>
              <a:rPr lang="tr-TR" sz="2000" dirty="0">
                <a:latin typeface="Arial" panose="020B0604020202020204" pitchFamily="34" charset="0"/>
                <a:cs typeface="Arial" panose="020B0604020202020204" pitchFamily="34" charset="0"/>
              </a:rPr>
              <a:t>Kolluk Gözetim </a:t>
            </a:r>
            <a:r>
              <a:rPr lang="tr-TR" sz="2000" dirty="0" smtClean="0">
                <a:latin typeface="Arial" panose="020B0604020202020204" pitchFamily="34" charset="0"/>
                <a:cs typeface="Arial" panose="020B0604020202020204" pitchFamily="34" charset="0"/>
              </a:rPr>
              <a:t>Birimleri</a:t>
            </a:r>
            <a:br>
              <a:rPr lang="tr-TR" sz="2000" dirty="0" smtClean="0">
                <a:latin typeface="Arial" panose="020B0604020202020204" pitchFamily="34" charset="0"/>
                <a:cs typeface="Arial" panose="020B0604020202020204" pitchFamily="34" charset="0"/>
              </a:rPr>
            </a:br>
            <a:r>
              <a:rPr lang="tr-TR" sz="2000" dirty="0" smtClean="0">
                <a:latin typeface="Arial" panose="020B0604020202020204" pitchFamily="34" charset="0"/>
                <a:cs typeface="Arial" panose="020B0604020202020204" pitchFamily="34" charset="0"/>
              </a:rPr>
              <a:t>Kurulmuştur.</a:t>
            </a:r>
            <a:br>
              <a:rPr lang="tr-TR" sz="2000" dirty="0" smtClean="0">
                <a:latin typeface="Arial" panose="020B0604020202020204" pitchFamily="34" charset="0"/>
                <a:cs typeface="Arial" panose="020B0604020202020204" pitchFamily="34" charset="0"/>
              </a:rPr>
            </a:br>
            <a:endParaRPr lang="tr-TR" sz="2000" dirty="0"/>
          </a:p>
        </p:txBody>
      </p:sp>
      <p:sp>
        <p:nvSpPr>
          <p:cNvPr id="5" name="İçerik Yer Tutucusu 4"/>
          <p:cNvSpPr>
            <a:spLocks noGrp="1"/>
          </p:cNvSpPr>
          <p:nvPr>
            <p:ph idx="1"/>
          </p:nvPr>
        </p:nvSpPr>
        <p:spPr/>
        <p:txBody>
          <a:bodyPr/>
          <a:lstStyle/>
          <a:p>
            <a:pPr marL="0" indent="0" algn="ctr">
              <a:buNone/>
            </a:pPr>
            <a:r>
              <a:rPr lang="tr-TR" dirty="0" smtClean="0"/>
              <a:t>İçişleri Bakanlığının</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716" y="140649"/>
            <a:ext cx="1121020" cy="1121020"/>
          </a:xfrm>
          <a:prstGeom prst="rect">
            <a:avLst/>
          </a:prstGeom>
        </p:spPr>
      </p:pic>
      <p:pic>
        <p:nvPicPr>
          <p:cNvPr id="6" name="Resim 5"/>
          <p:cNvPicPr/>
          <p:nvPr/>
        </p:nvPicPr>
        <p:blipFill>
          <a:blip r:embed="rId3" cstate="print">
            <a:extLst>
              <a:ext uri="{28A0092B-C50C-407E-A947-70E740481C1C}">
                <a14:useLocalDpi xmlns:a14="http://schemas.microsoft.com/office/drawing/2010/main" val="0"/>
              </a:ext>
            </a:extLst>
          </a:blip>
          <a:stretch>
            <a:fillRect/>
          </a:stretch>
        </p:blipFill>
        <p:spPr>
          <a:xfrm>
            <a:off x="7468890" y="109962"/>
            <a:ext cx="1611630" cy="955929"/>
          </a:xfrm>
          <a:prstGeom prst="rect">
            <a:avLst/>
          </a:prstGeom>
        </p:spPr>
      </p:pic>
    </p:spTree>
    <p:extLst>
      <p:ext uri="{BB962C8B-B14F-4D97-AF65-F5344CB8AC3E}">
        <p14:creationId xmlns:p14="http://schemas.microsoft.com/office/powerpoint/2010/main" val="329613563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3234</TotalTime>
  <Words>2560</Words>
  <Application>Microsoft Office PowerPoint</Application>
  <PresentationFormat>Ekran Gösterisi (4:3)</PresentationFormat>
  <Paragraphs>193</Paragraphs>
  <Slides>49</Slides>
  <Notes>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49</vt:i4>
      </vt:variant>
    </vt:vector>
  </HeadingPairs>
  <TitlesOfParts>
    <vt:vector size="56" baseType="lpstr">
      <vt:lpstr>Arial</vt:lpstr>
      <vt:lpstr>Bookman Old Style</vt:lpstr>
      <vt:lpstr>Calibri</vt:lpstr>
      <vt:lpstr>Calibri Light</vt:lpstr>
      <vt:lpstr>Times New Roman</vt:lpstr>
      <vt:lpstr>Wingdings</vt:lpstr>
      <vt:lpstr>Office Teması</vt:lpstr>
      <vt:lpstr>  KOLLUK GÖZETİM İLE İLGİLİ HUKUKİ DÜZENLEMELER</vt:lpstr>
      <vt:lpstr>PowerPoint Sunusu</vt:lpstr>
      <vt:lpstr>Avrupa İnsan Hakları Mahkemesinin Geliştirdiği  Kolluk Hakkındaki iddiaların soruşturmasına ilişkin geliştirdiği  (5)  prensip</vt:lpstr>
      <vt:lpstr>KOLLUK  ŞİKAYET SİSTEMİ İLE İLGİLİ TEMEL KANUNLAR</vt:lpstr>
      <vt:lpstr>KOLLUK GÖZETİM KOMİSYONU KURULMASI HAKKINDA KANUN</vt:lpstr>
      <vt:lpstr>KANUNUN AMACI</vt:lpstr>
      <vt:lpstr>KANUNUN KAPSAMI</vt:lpstr>
      <vt:lpstr>6713 SAYILI KOLLUK GÖZETİM KOMİSYONU KURULMASI HAKKINDA KANUNUN UYGULANMASINA DAİR YÖNETMELİK  </vt:lpstr>
      <vt:lpstr>     Merkez Teşkilatında - Kolluk Gözetim Komisyonu Taşra Teşkilatında    - Kolluk Gözetim Büroları ve Birimleri Bağlı Kuruluşlarda (Emniyet/Jandarma/Sahil Güvenlik)  - Kolluk Gözetim Birimleri Kurulmuştur. </vt:lpstr>
      <vt:lpstr>-Bakanlığımız merkez ve taşra teşkilatlarında, kolluk şikayetleri ile ilgili bürolar oluşturulur.  Yönetmeliğin 70/3 maddesi  Merkezi kayıt sisteminin mevzuata uygun olarak yürütülmesinden illerde Vali, ilçelerde Kaymakam, bağlı kuruluşlarda ise kuruluşun en üst amiri sorumludur. … hükmü gereğince;  Büroların oluşturulmasında ve personel görevlendirilmesi/yetkilendirilmesinde Mülki Amir oluru alınması sağlanmalıdır. Personelin güvenlik soruşturması yapılmış olmalıdır.</vt:lpstr>
      <vt:lpstr>GÖREVLERİ; a) İhbar ve şikayetlerin merkezi kayıt sistemine kaydını yapmak. b) Kanun kapsamında Komisyon ile ilgili yazışmaları yürütmek. c) ihbar ve şikayetlerle ilgili yazışmaların kaydı, takibi, ilgili birimlere sevk edilmesi ve diğer işlemleri yapmak.  Kolluk şikayet bürolarına kolluk görevlisi görevlendirilemez. </vt:lpstr>
      <vt:lpstr>PowerPoint Sunusu</vt:lpstr>
      <vt:lpstr>PowerPoint Sunusu</vt:lpstr>
      <vt:lpstr>PowerPoint Sunusu</vt:lpstr>
      <vt:lpstr>- Herkesin (Türk –Yabancı) - Hak arama hürriyeti kapsamında ihbar ve şikayet hakkı - Tutum ve davranışlar ile ilgili memnuniyet bildirme hakkı bulunmaktadır  - Kanuni temsilci (Türk Medeni Kanunu gereğince) veya vekil ise kanıtlayıcı belge   (adı, soyadı, imzası, adresi, e-posta, tel, faks) Bildirim yapan vatandaşa başvuru alındı belgesi (Y.ge15md) verilir.</vt:lpstr>
      <vt:lpstr> a) Başvuru sahibi ile ilgili olarak; 1) Adı ve soyadı, 2) İş veya yerleşim yeri adres bilgileri, 3) Türkiye Cumhuriyeti vatandaşı ise Türkiye Cumhuriyeti kimlik numarası, 4) Yabancı ise uyruğu, varsa pasaport numarası ve yabancı kimlik numarası, 5) Yaşı.</vt:lpstr>
      <vt:lpstr>b) İhbar ve şikayete konu kolluk personel ile ilgili olarak; 1) Adı ve soyadı, 2) Olay tarihinde çalıştığı birim, 3) Olay tarihindeki yaşı, 4) Eğitim durumu, 5) Türkiye Cumhuriyeti kimlik numarası, 6) Hizmet yılı. </vt:lpstr>
      <vt:lpstr>c) İhbar veya şikayete konu olaya ilişkin olarak; 1) Olayın tarih ve saati, 2) Olay yeri, 3) Olayın özeti, 4) Olaya ilişkin yaralama veya ölüm olup olmadığı, 5) Olaya ilişkin maddi bir kayıp olup olmadığı, 6) İsnat edilen suç, 7) Olay ile ilgili olarak daha önce herhangi bir adli veya idari mercie başvurulup başvurulmadığı. </vt:lpstr>
      <vt:lpstr> ç) Olay hakkında yürütülen işlemlerin safahatına ilişkin olarak; 1) Araştırmaya ilişkin işleme konulmama kararı özeti, var ise bu kararla ilgili idari yargı karan özeti. 2) Disiplin soruşturması karar özeti, var ise bu kararla ilgili idari yargı kararı özeti, 3) Ön inceleme sonucunda verilen karar özeti, var ise bu kararla ilgili idari yargı kararı özeti, 4) Ceza soruşturması ve kovuşturmasına ilişkin karar özetleri, 5) Var ise tazmin, görevden uzaklaştırma, görev yeri değişikliği ve benzeri diğer idari işlemlerin özeti ve var ise bunlara ilişkin idari ve adli yargı kararının özeti ile bu nedenle yapılan işlemin özeti.</vt:lpstr>
      <vt:lpstr>İsteğine bağlı olarak, başvuru sahibine ait aşağıdaki veriler merkezi kayıt sistemine kaydedilir: a) Meslek, b) Elektronik posta adresi, c) Diğer iletişim bilgileri,  ç) Öğrenim durumu, d) Diğer kişisel veriler. </vt:lpstr>
      <vt:lpstr>PowerPoint Sunusu</vt:lpstr>
      <vt:lpstr>a) Kamu kurum ve kuruluşlarından talep mahiyeti taşıyan ve idari bir işlem veya eylemle çözümlenebilecek vasıfta olan, b) Kamu kurum ve kuruluşlarının ifa ettikleri hizmetlerde, tesis ettikleri idari işlemlere ilişkin olup ihtilaf halinde idari yargıda dava konusu edilebilecek nitelikte olan, c) İdare ile gerçek ya da tüzel kişiler arasında özel hukuk ilişkilerinden kaynaklanan ve taraflarca adli yargı mercilerinde dava konusu edilebilecek hukuki uyuşmazlıklara ilişkin bulunan, ç) İdarenin veya personelin hukuki sorumluluğunu gerektirebilecek nitelikte bulunan</vt:lpstr>
      <vt:lpstr>Yapılan işlem hakkında başvuru sahibine bilgi verilir.  İstemin yerine getirilmesi maddi ve/veya hukuki sebeplerle mümkün değilse durum başvuru sahibine gerekçesiyle bildirilir.  Bu fıkra kapsamındaki başvurular en geç otuz gün içinde sonuçlandırılır.  Bu süre içinde sonuçlandırılamayan başvurularla ilgili işlemin safahatı hakkında dilekçe sahiplerine bilgi verilir.  İşlem safahatının duyurulması halinde alınan sonuç ayrıca bildirilir.</vt:lpstr>
      <vt:lpstr>MÜLKİYE MÜFETTİŞLERİ TARAFINDAN SORUŞTURULACAK SUÇLAR  (KATALOG SUÇLAR) </vt:lpstr>
      <vt:lpstr>Kolluk personeli hakkındaki ihbar ve şikayetin, garaz veya mücerret hakaret için, uydurma bir suç isnadı suretiyle yapıldığının araştırma, ön inceleme sonucunda veya soruşturma ve yargılamanın tabi olduğu kanuni işlem sonucunda bu isnadın sabit olmadığının anlaşılması halinde merkezde bu memurun en üst amiri, illerde valiler tarafından isnatta bulunanlar hakkında kamu davasının açılması Cumhuriyet Savcılığından talep edilir.</vt:lpstr>
      <vt:lpstr> Kolluk personelinin birinci fıkrada belirtilen durumlarda kamu davası açılması için Cumhuriyet Başsavcılığına başvurma ve haksız isnatta bulunanlar hakkında genel hükümlere göre tazminat davası açma hakları saklıdır.</vt:lpstr>
      <vt:lpstr>BAŞVURU SONRASINDA YAPILACAK İŞLEMLER</vt:lpstr>
      <vt:lpstr>* Mer’i mevzuatımızda idari tahkikat işlemi bulunmamaktadır… İdari tahkikat yerine araştırma tabiri kullanılmalıdır.  * Araştırma; suç iddiası içeren herhangi bir ihbar ve şikayet, taşrada görevli personel için mülki idare amirliklerince, evvela, Yönetmeliğin 59 uncu ve 60 ıncı maddelerde belirtilen unsurları taşıyıp taşımadığı yönüyle incelenir.  *Zamanaşımına uğrama ihtimali bulunan ihbar ve şikayetlere öncelik verilir.  *Kimlik bilgileri hiç bulunmayan ya da yanlış olan ihbar ve şikayetler ile kimliğin tespit edilemediği durumlarda (telefon, mektup, e-posta gibi) iddiaların somut verileri içerip içermediği değerlendirilir.  </vt:lpstr>
      <vt:lpstr> Araştırma; - MİA Sınıfı veya Kolluk Görevlilerinin Üstü Konumunda olmalıdır. - Araştırma Raporu 45 gün içerisinde tamamlanmalıdır. - Gerekçe gösterilmek sureti ile ek süre kullanılabilir. -İhbar ve şikayet niteliği taşımayanlarla ilgili olarak 3071 sayılı Kanuna göre işlem yapılır. </vt:lpstr>
      <vt:lpstr>- Soyut ve genel nitelikte olması, - Kişi ve olay belirtilmemesi, - Ciddi bulgu ve belgelere dayanmaması, - Yanlış ad, soyad, imza veya adres bildirilmesi, Durumlarında, İHBAR VE ŞİKAYET İŞLEME KONULMAZ</vt:lpstr>
      <vt:lpstr>İŞLEMDEN KALDIRMA /  İŞLEME KONULMAMA</vt:lpstr>
      <vt:lpstr> -Bu Kanun hükümleri kapsamında yürütülen araştırma görevinin sonucu hakkında şikayetçi ile ihbar ve şikayet edilen kolluk görevlilerine bilgi verilir. - Bu kapsamda yapılacak bildirimler, araştırmanın yetkili makam tarafından sonuçlandırılmasını müteakip, izleyen en geç onbeş gün içerisinde yerine getirilir. </vt:lpstr>
      <vt:lpstr>DİSİPLİN SORUŞTURMASI</vt:lpstr>
      <vt:lpstr>-Şikayetçi ile ihbar ve şikayet edilen kolluk görevlileri, disiplin soruşturmasının safahatı hakkında en az iki ayda bir bilgilendirilir.  - Bildirimlerin sekretarya hizmetleri İl İdare Kurulu Müdürlükleri, İl Yazı İşleri Müdürlükleri tarafından da yapılır.</vt:lpstr>
      <vt:lpstr>-Bildirimlere esas olmak üzere, iki aylık sürenin dolmasından en geç beş iş günü önce, disiplin soruşturması yapan görevli veya görevliler tarafından, disiplin soruşturması onayını veren mercie soruşturmanın safahatı hakkında bilgi verilir. - Bilgilendirmeler, soruşturmanın safahatını tam olarak ortaya koyacak nitelikte açık ve anlaşılabilir ifadelerle yapılır. - Bilgilendirmelere ilişkin yazıların bir örneği disiplin soruşturması işlem dosyasında denetime esas olmak üzere muhafaza edilir.</vt:lpstr>
      <vt:lpstr>- Bildirimlere ilişkin gerekli hassasiyeti göstermeyen personel hakkında yetkili merciler tarafından yasal işlemler ivedilikle yerine getirilir. - Disiplin soruşturmasının tamamlanmasını müteakip disiplin soruşturması sonucunda verilen karar şikayetçiye ayrıca bildirilir. </vt:lpstr>
      <vt:lpstr>  -Cumhuriyet savcılıkları kolluk görevlileri hakkında görevlerinden doğan veya görevleri sırasında işledikleri suçlar ile kişisel suçları sebebiyle soruşturma başlattıkları takdirde durumu personelin ilgisine göre Bakanlığa veya Mülki İdare Amirliklerine en geç yedi iş günü içinde bildirir.  - Bildirimde bulunulan yetkili idari merciler tarafından gerek görülen idari tedbirler alınır ve disiplin soruşturması başlatılır.  </vt:lpstr>
      <vt:lpstr>- Cumhuriyet savcılıkları tarafından kolluk personeli hakkında, görevden doğan veya görevi sırasında işledikleri suçlarla kişisel suçlan sebebiyle yapılan soruşturma sonunda düzenlenen kovuşturmaya yer olmadığı kararları, iddianame ile ilgili mahkemelerce verilen karar suretleri ilgisine göre Bakanlık, bağlı kuruluş merkez teşkilatı ve mülki idare amirliklerine gönderilir.</vt:lpstr>
      <vt:lpstr>MERKEZÎ KAYIT SİSTEMİ </vt:lpstr>
      <vt:lpstr>İhbar ve şikayetler;  - Yetkili birimler tarafından kayıt edilir ve sistemden bir kayıt numarası verilir. - Kayıt numarası alan başvuru, ilgili kuruma bildirilir ve sonraki süreçteki yazışmalar bu kayıt numarası üzerinden takip edilir. - Yetkili olmayan MİA veya diğer idari mercilere yapıldığında iki iş günü içinde mahalli MİA veya bağlı kuruluşların personel birimlerine varsa ekleri ile gönderilir ve sisteme kayıt edilir.</vt:lpstr>
      <vt:lpstr>ÖZET;</vt:lpstr>
      <vt:lpstr>SÜRELER</vt:lpstr>
      <vt:lpstr>       Yönetmeliğin 70. maddesi; (3) Merkezi kayıt sisteminin mevzuata uygun olarak yürütülmesinden illerde Vali, ilçelerde Kaymakam, bağlı kuruluşlarda ise kuruluşun en üst amiri sorumludur. (4) Merkezi kayıt sisteminde kayıt altına alınmadığı anlaşılan ihbar, şikayet ve benzeri durumun tespiti halinde, sorumlular hakkında gerekli yasal işlemler ivedilikle yerine getirilir. </vt:lpstr>
      <vt:lpstr> -Başvuranların kimlik bilgileri gizli olmalı -Her türlü tedbir; müfettişler, muhakkikler ve diğer idari makam ve merciler tarafından alınır. -E-Dönüşüm ve e-Devlet uygulamaları hakkındaki esaslar uygulanmalı, -Dosyaların kilitli dolaplarda muhafaza edilmesi sağlanmalı, -Log kayıtları 6 ayda bir denetleneceğinden siteme sadece yetkilendirilmiş personel tarafından giriş yapılmadır.</vt:lpstr>
      <vt:lpstr> Yazışma mülki idare amirlikleri aracılığı ile yapılır.</vt:lpstr>
      <vt:lpstr> Kolluk hakkındaki ihbar ve şikayetler üzerine yapılan işlemler ile merkezi kayıt sisteminin işleyişine ilişkin iş ve işlemler, sıralı kurum amirleri, mülki idare amirleri, bağlı kuruluşların teftiş ve denetim elemanları ile Kurul Başkanlığı tarafından yılda en az bir defa denetlenir. Denetim Raporları 7 iş günü içerisinde Komisyona (Bakanlığa) gönderilir.</vt:lpstr>
      <vt:lpstr>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KOLLUK ŞİKAYET SİSTEMİ</dc:title>
  <dc:creator>Hakan ARIKAN</dc:creator>
  <cp:lastModifiedBy>Gülcan ÇELİK</cp:lastModifiedBy>
  <cp:revision>267</cp:revision>
  <dcterms:created xsi:type="dcterms:W3CDTF">2019-10-31T13:35:42Z</dcterms:created>
  <dcterms:modified xsi:type="dcterms:W3CDTF">2021-02-15T12:38:48Z</dcterms:modified>
</cp:coreProperties>
</file>